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  <a:srgbClr val="FFCC00"/>
    <a:srgbClr val="FF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26" autoAdjust="0"/>
    <p:restoredTop sz="94646" autoAdjust="0"/>
  </p:normalViewPr>
  <p:slideViewPr>
    <p:cSldViewPr>
      <p:cViewPr varScale="1">
        <p:scale>
          <a:sx n="77" d="100"/>
          <a:sy n="77" d="100"/>
        </p:scale>
        <p:origin x="-8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9FE26-B261-4810-A166-4A0337AC6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EF162-132E-4CE2-B647-51090AF00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7BAD5-3586-4C4B-838A-1D87D8281F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4DCAE-3F01-40D1-BD61-F216BDFB5F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E53DB-1D47-40A0-B852-4CE05A3D1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5F828-7795-4B10-AA9D-2732F1B0A2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F891B-8FFC-476B-9321-B1DFD9517C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BC49-6E0B-4387-AFAF-9EA158C407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3D45C-BFB0-4BCF-B874-4EB764C5CE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7011D-D369-42DB-9FCB-39CA66363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1ACFA-71D6-4D73-96C9-2BA89A7E21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latin typeface="+mn-lt"/>
              </a:defRPr>
            </a:lvl1pPr>
          </a:lstStyle>
          <a:p>
            <a:pPr>
              <a:defRPr/>
            </a:pPr>
            <a:fld id="{84806B04-B5ED-401F-A094-70B2B8E147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hyperlink" Target="https://www.youtube.com/watch?v=4poA1X7Gec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75" y="5500688"/>
            <a:ext cx="7772400" cy="1143000"/>
          </a:xfrm>
        </p:spPr>
        <p:txBody>
          <a:bodyPr/>
          <a:lstStyle/>
          <a:p>
            <a:pPr eaLnBrk="1" hangingPunct="1"/>
            <a:r>
              <a:rPr lang="en-CA" sz="2000" b="1" i="1" dirty="0" smtClean="0">
                <a:latin typeface="Comic Sans MS" pitchFamily="66" charset="0"/>
              </a:rPr>
              <a:t>Observatory</a:t>
            </a:r>
            <a:r>
              <a:rPr lang="en-CA" sz="2000" dirty="0" smtClean="0">
                <a:latin typeface="Comic Sans MS" pitchFamily="66" charset="0"/>
              </a:rPr>
              <a:t>  Chapter 8: pages 253-279</a:t>
            </a:r>
            <a:r>
              <a:rPr lang="en-CA" sz="4000" dirty="0" smtClean="0"/>
              <a:t/>
            </a:r>
            <a:br>
              <a:rPr lang="en-CA" sz="4000" dirty="0" smtClean="0"/>
            </a:br>
            <a:endParaRPr lang="en-US" sz="4000" dirty="0" smtClean="0">
              <a:latin typeface="Comic Sans MS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00188" y="214313"/>
            <a:ext cx="6215062" cy="1752600"/>
          </a:xfrm>
        </p:spPr>
        <p:txBody>
          <a:bodyPr/>
          <a:lstStyle/>
          <a:p>
            <a:pPr eaLnBrk="1" hangingPunct="1"/>
            <a:r>
              <a:rPr lang="en-US" sz="4800" smtClean="0">
                <a:solidFill>
                  <a:srgbClr val="00B050"/>
                </a:solidFill>
                <a:latin typeface="Comic Sans MS" pitchFamily="66" charset="0"/>
              </a:rPr>
              <a:t>The BIOSPHERE</a:t>
            </a:r>
          </a:p>
        </p:txBody>
      </p:sp>
      <p:pic>
        <p:nvPicPr>
          <p:cNvPr id="205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285875"/>
            <a:ext cx="7000875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>
                <a:latin typeface="Comic Sans MS" pitchFamily="66" charset="0"/>
              </a:rPr>
              <a:t>1. Biosphere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1571625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olidFill>
                  <a:srgbClr val="00B050"/>
                </a:solidFill>
                <a:latin typeface="Comic Sans MS" pitchFamily="66" charset="0"/>
              </a:rPr>
              <a:t>	</a:t>
            </a:r>
            <a:r>
              <a:rPr lang="en-US" b="1" smtClean="0">
                <a:latin typeface="Comic Sans MS" pitchFamily="66" charset="0"/>
              </a:rPr>
              <a:t>The layer around the Earth containing all living organisms.</a:t>
            </a:r>
          </a:p>
          <a:p>
            <a:pPr eaLnBrk="1" hangingPunct="1">
              <a:buFontTx/>
              <a:buNone/>
            </a:pPr>
            <a:endParaRPr lang="en-US" sz="1800" b="1" smtClean="0">
              <a:latin typeface="Comic Sans MS" pitchFamily="66" charset="0"/>
            </a:endParaRPr>
          </a:p>
          <a:p>
            <a:pPr lvl="1" eaLnBrk="1" hangingPunct="1">
              <a:buFont typeface="Arial" charset="0"/>
              <a:buChar char="•"/>
            </a:pPr>
            <a:r>
              <a:rPr lang="en-US" smtClean="0">
                <a:latin typeface="Comic Sans MS" pitchFamily="66" charset="0"/>
              </a:rPr>
              <a:t>includes all the living organisms in the lithosphere, hydrosphere and</a:t>
            </a:r>
            <a:r>
              <a:rPr lang="en-US" i="1" smtClean="0">
                <a:latin typeface="Comic Sans MS" pitchFamily="66" charset="0"/>
              </a:rPr>
              <a:t> </a:t>
            </a:r>
            <a:r>
              <a:rPr lang="en-US" smtClean="0">
                <a:latin typeface="Comic Sans MS" pitchFamily="66" charset="0"/>
              </a:rPr>
              <a:t>atmosphere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8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25" y="1544638"/>
            <a:ext cx="7215188" cy="474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785813" y="285750"/>
            <a:ext cx="76438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i="0"/>
              <a:t>All four of the layers are represented in the scene below.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pPr algn="l" eaLnBrk="1" hangingPunct="1"/>
            <a:r>
              <a:rPr lang="en-US" smtClean="0">
                <a:latin typeface="Comic Sans MS" pitchFamily="66" charset="0"/>
              </a:rPr>
              <a:t>2. Biogeochemical Cycle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428750"/>
            <a:ext cx="8229600" cy="48291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>
                <a:latin typeface="Comic Sans MS" pitchFamily="66" charset="0"/>
              </a:rPr>
              <a:t>	</a:t>
            </a:r>
            <a:r>
              <a:rPr lang="en-US" sz="2400" b="1" smtClean="0">
                <a:latin typeface="Comic Sans MS" pitchFamily="66" charset="0"/>
              </a:rPr>
              <a:t>A set of processes by which an element passes from one environment to the next and eventually returns to its original environment, in an infinite loop of recycling.</a:t>
            </a:r>
          </a:p>
          <a:p>
            <a:pPr eaLnBrk="1" hangingPunct="1">
              <a:buFontTx/>
              <a:buNone/>
            </a:pPr>
            <a:endParaRPr lang="en-US" sz="1200" smtClean="0">
              <a:latin typeface="Comic Sans MS" pitchFamily="66" charset="0"/>
            </a:endParaRPr>
          </a:p>
          <a:p>
            <a:pPr lvl="1" eaLnBrk="1" hangingPunct="1">
              <a:buFont typeface="Arial" charset="0"/>
              <a:buChar char="•"/>
            </a:pPr>
            <a:r>
              <a:rPr lang="en-US" sz="2000" smtClean="0">
                <a:latin typeface="Comic Sans MS" pitchFamily="66" charset="0"/>
              </a:rPr>
              <a:t>unites </a:t>
            </a:r>
            <a:r>
              <a:rPr lang="en-US" sz="2000" i="1" smtClean="0">
                <a:latin typeface="Comic Sans MS" pitchFamily="66" charset="0"/>
              </a:rPr>
              <a:t>biological processes </a:t>
            </a:r>
            <a:r>
              <a:rPr lang="en-US" sz="2000" smtClean="0">
                <a:latin typeface="Comic Sans MS" pitchFamily="66" charset="0"/>
              </a:rPr>
              <a:t>(such as respiration or digestion), </a:t>
            </a:r>
            <a:r>
              <a:rPr lang="en-US" sz="2000" i="1" smtClean="0">
                <a:latin typeface="Comic Sans MS" pitchFamily="66" charset="0"/>
              </a:rPr>
              <a:t>geological processes </a:t>
            </a:r>
            <a:r>
              <a:rPr lang="en-US" sz="2000" smtClean="0">
                <a:latin typeface="Comic Sans MS" pitchFamily="66" charset="0"/>
              </a:rPr>
              <a:t>(such as rock erosion or sedimentation) and </a:t>
            </a:r>
            <a:r>
              <a:rPr lang="en-US" sz="2000" i="1" smtClean="0">
                <a:latin typeface="Comic Sans MS" pitchFamily="66" charset="0"/>
              </a:rPr>
              <a:t>chemical processes </a:t>
            </a:r>
            <a:r>
              <a:rPr lang="en-US" sz="2000" smtClean="0">
                <a:latin typeface="Comic Sans MS" pitchFamily="66" charset="0"/>
              </a:rPr>
              <a:t>(such as combustion or synthesis)</a:t>
            </a:r>
          </a:p>
          <a:p>
            <a:pPr lvl="1" eaLnBrk="1" hangingPunct="1">
              <a:buFontTx/>
              <a:buNone/>
            </a:pPr>
            <a:endParaRPr lang="en-US" sz="1200" smtClean="0">
              <a:latin typeface="Comic Sans MS" pitchFamily="66" charset="0"/>
            </a:endParaRPr>
          </a:p>
          <a:p>
            <a:pPr lvl="1" eaLnBrk="1" hangingPunct="1">
              <a:buFont typeface="Arial" charset="0"/>
              <a:buChar char="•"/>
            </a:pPr>
            <a:r>
              <a:rPr lang="en-US" sz="2000" smtClean="0">
                <a:latin typeface="Comic Sans MS" pitchFamily="66" charset="0"/>
              </a:rPr>
              <a:t>chemical elements essential to life (</a:t>
            </a:r>
            <a:r>
              <a:rPr lang="en-US" sz="2000" b="1" smtClean="0">
                <a:latin typeface="Comic Sans MS" pitchFamily="66" charset="0"/>
              </a:rPr>
              <a:t>carbon</a:t>
            </a:r>
            <a:r>
              <a:rPr lang="en-US" sz="2000" smtClean="0">
                <a:latin typeface="Comic Sans MS" pitchFamily="66" charset="0"/>
              </a:rPr>
              <a:t>, nitrogen, hydrogen, oxygen, phosphorus and sulfur) are constantly circulating within the biosphere</a:t>
            </a:r>
          </a:p>
          <a:p>
            <a:pPr eaLnBrk="1" hangingPunct="1"/>
            <a:endParaRPr lang="en-US" sz="1000" smtClean="0">
              <a:latin typeface="Comic Sans MS" pitchFamily="66" charset="0"/>
            </a:endParaRPr>
          </a:p>
          <a:p>
            <a:pPr eaLnBrk="1" hangingPunct="1"/>
            <a:endParaRPr lang="en-US" sz="1000" smtClean="0">
              <a:latin typeface="Comic Sans MS" pitchFamily="66" charset="0"/>
            </a:endParaRPr>
          </a:p>
          <a:p>
            <a:pPr eaLnBrk="1" hangingPunct="1"/>
            <a:endParaRPr lang="en-US" sz="120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>
                <a:latin typeface="Comic Sans MS" pitchFamily="66" charset="0"/>
              </a:rPr>
              <a:t>2.1 Carbon Cycle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1571625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>
                <a:latin typeface="Comic Sans MS" pitchFamily="66" charset="0"/>
              </a:rPr>
              <a:t>	</a:t>
            </a:r>
            <a:r>
              <a:rPr lang="en-US" sz="2800" b="1" smtClean="0">
                <a:latin typeface="Comic Sans MS" pitchFamily="66" charset="0"/>
              </a:rPr>
              <a:t>A biogeochemical cycle involving all the exchanges of carbon on Earth.</a:t>
            </a:r>
          </a:p>
          <a:p>
            <a:pPr eaLnBrk="1" hangingPunct="1">
              <a:buFontTx/>
              <a:buNone/>
            </a:pPr>
            <a:endParaRPr lang="en-US" sz="1200" smtClean="0">
              <a:latin typeface="Comic Sans MS" pitchFamily="66" charset="0"/>
            </a:endParaRPr>
          </a:p>
          <a:p>
            <a:pPr lvl="1" eaLnBrk="1" hangingPunct="1">
              <a:buFont typeface="Arial" charset="0"/>
              <a:buChar char="•"/>
            </a:pPr>
            <a:r>
              <a:rPr lang="en-US" sz="2400" smtClean="0">
                <a:latin typeface="Comic Sans MS" pitchFamily="66" charset="0"/>
              </a:rPr>
              <a:t>all living things are made of carbon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smtClean="0">
                <a:latin typeface="Comic Sans MS" pitchFamily="66" charset="0"/>
              </a:rPr>
              <a:t>carbon atoms are constantly being exchanged between living organisms, dead organisms, the atmosphere, oceans, rock and soil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carbon cyc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071564"/>
            <a:ext cx="7029400" cy="5638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2714625" y="214313"/>
            <a:ext cx="3429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i="0" dirty="0">
                <a:hlinkClick r:id="rId3"/>
              </a:rPr>
              <a:t>Carbon Cycle</a:t>
            </a:r>
            <a:endParaRPr lang="en-US" sz="3600" b="1" i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333375"/>
            <a:ext cx="8286750" cy="35242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latin typeface="Comic Sans MS" pitchFamily="66" charset="0"/>
              </a:rPr>
              <a:t>	Human activities have disrupted the natural balance of the carbon cycle:</a:t>
            </a:r>
            <a:r>
              <a:rPr lang="en-US" smtClean="0"/>
              <a:t> </a:t>
            </a:r>
          </a:p>
          <a:p>
            <a:pPr eaLnBrk="1" hangingPunct="1"/>
            <a:endParaRPr lang="en-US" sz="1000" smtClean="0">
              <a:latin typeface="Comic Sans MS" pitchFamily="66" charset="0"/>
            </a:endParaRPr>
          </a:p>
          <a:p>
            <a:pPr lvl="1" eaLnBrk="1" hangingPunct="1">
              <a:buFont typeface="Arial" charset="0"/>
              <a:buChar char="•"/>
            </a:pPr>
            <a:r>
              <a:rPr lang="en-US" sz="2400" smtClean="0">
                <a:latin typeface="Comic Sans MS" pitchFamily="66" charset="0"/>
              </a:rPr>
              <a:t>burning fossil fuels has resulted in the transfer of large amounts of carbon dioxide (CO</a:t>
            </a:r>
            <a:r>
              <a:rPr lang="en-US" sz="2400" baseline="-25000" smtClean="0">
                <a:latin typeface="Comic Sans MS" pitchFamily="66" charset="0"/>
              </a:rPr>
              <a:t>2</a:t>
            </a:r>
            <a:r>
              <a:rPr lang="en-US" sz="2400" smtClean="0">
                <a:latin typeface="Comic Sans MS" pitchFamily="66" charset="0"/>
              </a:rPr>
              <a:t>)into the atmosphere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smtClean="0">
                <a:latin typeface="Comic Sans MS" pitchFamily="66" charset="0"/>
              </a:rPr>
              <a:t>increased methane (CH</a:t>
            </a:r>
            <a:r>
              <a:rPr lang="en-US" sz="2400" baseline="-25000" smtClean="0">
                <a:latin typeface="Comic Sans MS" pitchFamily="66" charset="0"/>
              </a:rPr>
              <a:t>4</a:t>
            </a:r>
            <a:r>
              <a:rPr lang="en-US" sz="2400" smtClean="0">
                <a:latin typeface="Comic Sans MS" pitchFamily="66" charset="0"/>
              </a:rPr>
              <a:t>) emissions due largely to decomposing human waste is also a problem</a:t>
            </a:r>
          </a:p>
        </p:txBody>
      </p:sp>
      <p:pic>
        <p:nvPicPr>
          <p:cNvPr id="819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63" y="3714750"/>
            <a:ext cx="3357562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88" y="3714750"/>
            <a:ext cx="3214687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3112</TotalTime>
  <Words>34</Words>
  <Application>Microsoft Macintosh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Observatory  Chapter 8: pages 253-279 </vt:lpstr>
      <vt:lpstr>1. Biosphere</vt:lpstr>
      <vt:lpstr>PowerPoint Presentation</vt:lpstr>
      <vt:lpstr>2. Biogeochemical Cycle</vt:lpstr>
      <vt:lpstr>2.1 Carbon Cycle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</dc:title>
  <dc:creator>Kim Drummond</dc:creator>
  <cp:lastModifiedBy>Crystal</cp:lastModifiedBy>
  <cp:revision>280</cp:revision>
  <dcterms:created xsi:type="dcterms:W3CDTF">2009-08-04T12:49:40Z</dcterms:created>
  <dcterms:modified xsi:type="dcterms:W3CDTF">2017-03-01T19:05:43Z</dcterms:modified>
</cp:coreProperties>
</file>