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26DE5F-83CA-4047-A5B6-481715A7699A}" type="datetimeFigureOut">
              <a:rPr lang="en-CA" smtClean="0"/>
              <a:pPr/>
              <a:t>01/02/2016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E29B00-D7E1-4A82-BC2B-D9884F83DDDD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Ch. 3 Different forms of energy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1.3 Thermal energy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Thermal energy</a:t>
            </a:r>
            <a:r>
              <a:rPr lang="en-US" dirty="0" smtClean="0"/>
              <a:t> is the energy contained in a substance, determined by the number of particles in the substance AND their temperature.</a:t>
            </a:r>
            <a:endParaRPr lang="en-CA" dirty="0" smtClean="0"/>
          </a:p>
          <a:p>
            <a:r>
              <a:rPr lang="en-CA" dirty="0" smtClean="0"/>
              <a:t>Factors affecting thermal energy:</a:t>
            </a:r>
          </a:p>
          <a:p>
            <a:pPr lvl="1"/>
            <a:r>
              <a:rPr lang="en-CA" dirty="0" smtClean="0"/>
              <a:t>Number of particles (mass)</a:t>
            </a:r>
          </a:p>
          <a:p>
            <a:pPr lvl="1"/>
            <a:r>
              <a:rPr lang="en-CA" dirty="0" smtClean="0"/>
              <a:t>Temperature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1.3 Thermal energy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Heat</a:t>
            </a:r>
            <a:r>
              <a:rPr lang="en-US" dirty="0" smtClean="0"/>
              <a:t> is the transfer of thermal energy from an environment with a higher temperature to one with a lower temperature.</a:t>
            </a:r>
            <a:endParaRPr lang="en-CA" dirty="0" smtClean="0"/>
          </a:p>
          <a:p>
            <a:pPr lvl="0"/>
            <a:r>
              <a:rPr lang="en-US" dirty="0" smtClean="0"/>
              <a:t>The </a:t>
            </a:r>
            <a:r>
              <a:rPr lang="en-US" b="1" dirty="0" smtClean="0"/>
              <a:t>relationship between heat and thermal energy</a:t>
            </a:r>
            <a:r>
              <a:rPr lang="en-US" dirty="0" smtClean="0"/>
              <a:t> is expressed in the </a:t>
            </a:r>
            <a:r>
              <a:rPr lang="en-US" b="1" dirty="0" smtClean="0"/>
              <a:t>following</a:t>
            </a:r>
            <a:r>
              <a:rPr lang="en-US" dirty="0" smtClean="0"/>
              <a:t> equation:</a:t>
            </a:r>
            <a:endParaRPr lang="en-CA" dirty="0" smtClean="0"/>
          </a:p>
          <a:p>
            <a:endParaRPr lang="en-CA" dirty="0" smtClean="0"/>
          </a:p>
          <a:p>
            <a:pPr lvl="1">
              <a:tabLst>
                <a:tab pos="2057400" algn="l"/>
                <a:tab pos="3143250" algn="l"/>
              </a:tabLst>
            </a:pPr>
            <a:r>
              <a:rPr lang="en-US" b="1" i="1" dirty="0" smtClean="0"/>
              <a:t>Q = ∆E</a:t>
            </a:r>
            <a:r>
              <a:rPr lang="en-US" b="1" i="1" baseline="-25000" dirty="0" smtClean="0"/>
              <a:t>t</a:t>
            </a:r>
            <a:r>
              <a:rPr lang="en-US" baseline="-25000" dirty="0" smtClean="0"/>
              <a:t>	</a:t>
            </a:r>
            <a:r>
              <a:rPr lang="en-US" dirty="0" smtClean="0"/>
              <a:t>where  </a:t>
            </a:r>
            <a:r>
              <a:rPr lang="en-US" dirty="0" smtClean="0"/>
              <a:t>	</a:t>
            </a:r>
            <a:r>
              <a:rPr lang="en-US" b="1" i="1" dirty="0" smtClean="0"/>
              <a:t>Q</a:t>
            </a:r>
            <a:r>
              <a:rPr lang="en-US" dirty="0" smtClean="0"/>
              <a:t> </a:t>
            </a:r>
            <a:r>
              <a:rPr lang="en-US" dirty="0" smtClean="0"/>
              <a:t>is the heat (in J)</a:t>
            </a:r>
            <a:endParaRPr lang="en-CA" dirty="0" smtClean="0"/>
          </a:p>
          <a:p>
            <a:pPr marL="3143250" indent="-2781300">
              <a:buNone/>
              <a:tabLst>
                <a:tab pos="3143250" algn="l"/>
              </a:tabLst>
            </a:pPr>
            <a:r>
              <a:rPr lang="en-US" dirty="0" smtClean="0"/>
              <a:t>	</a:t>
            </a:r>
            <a:r>
              <a:rPr lang="en-US" b="1" i="1" dirty="0" smtClean="0"/>
              <a:t>∆</a:t>
            </a:r>
            <a:r>
              <a:rPr lang="en-US" b="1" i="1" dirty="0" smtClean="0"/>
              <a:t>E</a:t>
            </a:r>
            <a:r>
              <a:rPr lang="en-US" b="1" i="1" baseline="-25000" dirty="0" smtClean="0"/>
              <a:t>t</a:t>
            </a:r>
            <a:r>
              <a:rPr lang="en-US" dirty="0" smtClean="0"/>
              <a:t> is the variation in thermal energy (in J)</a:t>
            </a: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Heat vs. temperature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Temperature</a:t>
            </a:r>
            <a:r>
              <a:rPr lang="en-US" sz="3200" dirty="0" smtClean="0"/>
              <a:t> </a:t>
            </a:r>
            <a:r>
              <a:rPr lang="en-US" sz="3200" dirty="0" smtClean="0"/>
              <a:t>is a measure of the degree of agitation (speed) of the particles in </a:t>
            </a:r>
            <a:r>
              <a:rPr lang="en-US" sz="3200" smtClean="0"/>
              <a:t>a </a:t>
            </a:r>
            <a:r>
              <a:rPr lang="en-US" sz="3200" smtClean="0"/>
              <a:t>substance.</a:t>
            </a:r>
            <a:endParaRPr lang="en-US" sz="3200" dirty="0" smtClean="0"/>
          </a:p>
          <a:p>
            <a:r>
              <a:rPr lang="en-US" sz="3200" b="1" dirty="0" smtClean="0"/>
              <a:t>Heat </a:t>
            </a:r>
            <a:r>
              <a:rPr lang="en-US" sz="3200" dirty="0" smtClean="0"/>
              <a:t>depends on both the degree of agitation of the particles and their total mass (number of particles).</a:t>
            </a:r>
            <a:endParaRPr lang="en-CA" sz="3200" dirty="0" smtClean="0"/>
          </a:p>
          <a:p>
            <a:pPr lvl="1"/>
            <a:r>
              <a:rPr lang="en-US" sz="2800" dirty="0" smtClean="0"/>
              <a:t>A cup full of 100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water has a higher temperature than a bathtub full of 50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water; however, the bathtub full of 50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water contains much more heat!</a:t>
            </a:r>
            <a:endParaRPr lang="en-CA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 What is energy?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Energy</a:t>
            </a:r>
            <a:r>
              <a:rPr lang="en-US" dirty="0" smtClean="0"/>
              <a:t> allows us to do work (such as lifting a box) or it effects change (such as giving off heat to keep people warm).</a:t>
            </a:r>
            <a:endParaRPr lang="en-CA" dirty="0" smtClean="0"/>
          </a:p>
          <a:p>
            <a:r>
              <a:rPr lang="en-CA" dirty="0" smtClean="0"/>
              <a:t>There are many forms of energy:</a:t>
            </a:r>
          </a:p>
          <a:p>
            <a:pPr lvl="1"/>
            <a:r>
              <a:rPr lang="en-CA" dirty="0" smtClean="0"/>
              <a:t>Elastic</a:t>
            </a:r>
            <a:r>
              <a:rPr lang="en-CA" dirty="0" smtClean="0"/>
              <a:t>: energy stored in an object due to its compression or extension</a:t>
            </a:r>
            <a:endParaRPr lang="en-CA" dirty="0" smtClean="0"/>
          </a:p>
          <a:p>
            <a:pPr lvl="1"/>
            <a:r>
              <a:rPr lang="en-CA" dirty="0" smtClean="0"/>
              <a:t>Electrical</a:t>
            </a:r>
            <a:r>
              <a:rPr lang="en-CA" dirty="0" smtClean="0"/>
              <a:t>: energy resulting from ordered movement of electrons</a:t>
            </a:r>
            <a:endParaRPr lang="en-CA" dirty="0" smtClean="0"/>
          </a:p>
          <a:p>
            <a:pPr lvl="1"/>
            <a:r>
              <a:rPr lang="en-CA" dirty="0" smtClean="0"/>
              <a:t>Thermal</a:t>
            </a:r>
            <a:r>
              <a:rPr lang="en-CA" dirty="0" smtClean="0"/>
              <a:t>: energy resulting from random movement of particles</a:t>
            </a:r>
            <a:endParaRPr lang="en-C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 What is energy?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CA" dirty="0" smtClean="0"/>
              <a:t>Radiation</a:t>
            </a:r>
            <a:r>
              <a:rPr lang="en-CA" dirty="0" smtClean="0"/>
              <a:t>: energy contained in and transported by electromagnetic waves</a:t>
            </a:r>
          </a:p>
          <a:p>
            <a:pPr lvl="1"/>
            <a:r>
              <a:rPr lang="en-CA" dirty="0" smtClean="0"/>
              <a:t>Chemical: energy stored in molecular bonds</a:t>
            </a:r>
            <a:endParaRPr lang="en-CA" dirty="0" smtClean="0"/>
          </a:p>
          <a:p>
            <a:pPr lvl="1"/>
            <a:r>
              <a:rPr lang="en-CA" dirty="0" smtClean="0"/>
              <a:t>Wind</a:t>
            </a:r>
            <a:r>
              <a:rPr lang="en-CA" dirty="0" smtClean="0"/>
              <a:t>: energy resulting from movement of air</a:t>
            </a:r>
            <a:endParaRPr lang="en-CA" dirty="0" smtClean="0"/>
          </a:p>
          <a:p>
            <a:pPr lvl="1"/>
            <a:r>
              <a:rPr lang="en-CA" dirty="0" smtClean="0"/>
              <a:t>Sound</a:t>
            </a:r>
            <a:r>
              <a:rPr lang="en-CA" dirty="0" smtClean="0"/>
              <a:t>: energy contained in and transported by sound waves</a:t>
            </a:r>
            <a:endParaRPr lang="en-CA" dirty="0" smtClean="0"/>
          </a:p>
          <a:p>
            <a:pPr lvl="1"/>
            <a:r>
              <a:rPr lang="en-CA" dirty="0" smtClean="0"/>
              <a:t>Hydraulic</a:t>
            </a:r>
            <a:r>
              <a:rPr lang="en-CA" dirty="0" smtClean="0"/>
              <a:t>: energy resulting from flow of water</a:t>
            </a:r>
            <a:endParaRPr lang="en-CA" dirty="0" smtClean="0"/>
          </a:p>
          <a:p>
            <a:pPr lvl="1"/>
            <a:r>
              <a:rPr lang="en-CA" dirty="0" smtClean="0"/>
              <a:t>Nuclear: energy stored in atomic nuclei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 What is energy?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unit of measurement for e</a:t>
            </a:r>
            <a:r>
              <a:rPr lang="en-US" b="1" dirty="0" smtClean="0"/>
              <a:t>nergy</a:t>
            </a:r>
            <a:r>
              <a:rPr lang="en-US" dirty="0" smtClean="0"/>
              <a:t> is </a:t>
            </a:r>
            <a:r>
              <a:rPr lang="en-US" b="1" dirty="0" smtClean="0"/>
              <a:t>joules (J)</a:t>
            </a:r>
            <a:r>
              <a:rPr lang="en-US" dirty="0" smtClean="0"/>
              <a:t>. One joule corresponds to the energy required to move an object with the force of one </a:t>
            </a:r>
            <a:r>
              <a:rPr lang="en-US" dirty="0" err="1" smtClean="0"/>
              <a:t>newton</a:t>
            </a:r>
            <a:r>
              <a:rPr lang="en-US" dirty="0" smtClean="0"/>
              <a:t> over a distance of one meter</a:t>
            </a:r>
            <a:endParaRPr lang="en-CA" dirty="0" smtClean="0"/>
          </a:p>
          <a:p>
            <a:pPr algn="ctr">
              <a:buNone/>
            </a:pPr>
            <a:r>
              <a:rPr lang="en-US" b="1" dirty="0" smtClean="0"/>
              <a:t>1 J = 1 N/m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1.1 Law of conservation of energy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 smtClean="0"/>
              <a:t>The Law of Conservation of Energy: </a:t>
            </a:r>
            <a:r>
              <a:rPr lang="en-US" sz="3200" dirty="0" smtClean="0"/>
              <a:t>energy can be neither created nor destroyed.</a:t>
            </a:r>
          </a:p>
          <a:p>
            <a:pPr lvl="1"/>
            <a:r>
              <a:rPr lang="en-US" sz="2800" dirty="0" smtClean="0"/>
              <a:t>Energy can only be transferred or transformed. </a:t>
            </a:r>
          </a:p>
          <a:p>
            <a:pPr lvl="1"/>
            <a:r>
              <a:rPr lang="en-US" sz="2800" dirty="0" smtClean="0"/>
              <a:t>The total amount of energy in an isolated system always remains the same.</a:t>
            </a:r>
            <a:endParaRPr lang="en-CA" sz="28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1.1 Law of conservation of energy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Energy transfer</a:t>
            </a:r>
            <a:r>
              <a:rPr lang="en-US" sz="3200" dirty="0" smtClean="0"/>
              <a:t> is the movement of energy from one place to another.</a:t>
            </a:r>
          </a:p>
          <a:p>
            <a:pPr lvl="1"/>
            <a:r>
              <a:rPr lang="en-US" sz="2800" dirty="0" smtClean="0"/>
              <a:t>For photosynthesis to occur, solar energy must be transferred from the sun to the plant</a:t>
            </a:r>
            <a:endParaRPr lang="en-CA" sz="2800" dirty="0" smtClean="0"/>
          </a:p>
          <a:p>
            <a:r>
              <a:rPr lang="en-US" sz="3200" b="1" dirty="0" smtClean="0"/>
              <a:t>Energy transformation</a:t>
            </a:r>
            <a:r>
              <a:rPr lang="en-US" sz="3200" dirty="0" smtClean="0"/>
              <a:t> is the changing of energy from one form to another.</a:t>
            </a:r>
            <a:endParaRPr lang="en-CA" sz="3200" dirty="0" smtClean="0"/>
          </a:p>
          <a:p>
            <a:pPr lvl="1"/>
            <a:r>
              <a:rPr lang="en-US" sz="2800" dirty="0" smtClean="0"/>
              <a:t>During photosynthesis, solar energy is transformed into chemical energy</a:t>
            </a:r>
            <a:endParaRPr lang="en-CA" sz="28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1.1 Law of conservation of energy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the transformations and transfers involved when the energy in flowing water is used to light your bedroom.</a:t>
            </a:r>
            <a:endParaRPr lang="en-CA" sz="32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1.2 Energy efficiency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3200" b="1" dirty="0" smtClean="0"/>
              <a:t>Energy Efficiency: </a:t>
            </a:r>
            <a:r>
              <a:rPr lang="en-US" sz="3200" dirty="0" smtClean="0"/>
              <a:t>percentage of energy consumed by a machine or system that was transformed into useful energy.</a:t>
            </a:r>
            <a:endParaRPr lang="en-CA" sz="3200" dirty="0" smtClean="0"/>
          </a:p>
          <a:p>
            <a:r>
              <a:rPr lang="en-US" sz="3200" dirty="0" smtClean="0"/>
              <a:t>A machine capable of changing energy from one form to another can rarely convert all the energy it consumes into a useful form – the rest is changed into another form or dispersed in the environment.</a:t>
            </a:r>
            <a:endParaRPr lang="en-CA" sz="3200" dirty="0" smtClean="0"/>
          </a:p>
          <a:p>
            <a:pPr lvl="1"/>
            <a:r>
              <a:rPr lang="en-US" sz="2800" dirty="0" smtClean="0"/>
              <a:t>In a traditional incandescent light bulb, only 5% of the electrical energy consumed is used to produce light – most becomes thermal energy.</a:t>
            </a:r>
            <a:endParaRPr lang="en-CA" sz="28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1.2 Energy efficiency</a:t>
            </a:r>
            <a:endParaRPr lang="en-C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electric motor of a toy car consumes 3.5 kJ of electrical energy and transforms this energy into 2.8 kJ of kinetic energy. What is the energy efficiency of the motor?</a:t>
            </a:r>
            <a:endParaRPr lang="en-CA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3568" y="1772816"/>
          <a:ext cx="6938942" cy="857622"/>
        </p:xfrm>
        <a:graphic>
          <a:graphicData uri="http://schemas.openxmlformats.org/presentationml/2006/ole">
            <p:oleObj spid="_x0000_s1028" name="Equation" r:id="rId3" imgW="3390840" imgH="4190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</TotalTime>
  <Words>581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Technic</vt:lpstr>
      <vt:lpstr>Equation</vt:lpstr>
      <vt:lpstr>Ch. 3 Different forms of energy</vt:lpstr>
      <vt:lpstr>1. What is energy?</vt:lpstr>
      <vt:lpstr>1. What is energy?</vt:lpstr>
      <vt:lpstr>1. What is energy?</vt:lpstr>
      <vt:lpstr>1.1 Law of conservation of energy</vt:lpstr>
      <vt:lpstr>1.1 Law of conservation of energy</vt:lpstr>
      <vt:lpstr>1.1 Law of conservation of energy</vt:lpstr>
      <vt:lpstr>1.2 Energy efficiency</vt:lpstr>
      <vt:lpstr>1.2 Energy efficiency</vt:lpstr>
      <vt:lpstr>1.3 Thermal energy</vt:lpstr>
      <vt:lpstr>1.3 Thermal energy</vt:lpstr>
      <vt:lpstr>Heat vs. temperature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3 Different forms of energy</dc:title>
  <dc:creator>Wallace</dc:creator>
  <cp:lastModifiedBy>Wallace</cp:lastModifiedBy>
  <cp:revision>3</cp:revision>
  <dcterms:created xsi:type="dcterms:W3CDTF">2016-01-31T16:46:01Z</dcterms:created>
  <dcterms:modified xsi:type="dcterms:W3CDTF">2016-02-01T19:26:48Z</dcterms:modified>
</cp:coreProperties>
</file>