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C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70350E-9410-49FE-A3F2-8283A2E6FC49}" type="datetimeFigureOut">
              <a:rPr lang="en-CA" smtClean="0"/>
              <a:pPr/>
              <a:t>28/10/2015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EB3D92-7CE5-49B9-804A-61DB32F6617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Chapter 4: Changes in Matter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Chemical Change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Combustion</a:t>
            </a:r>
          </a:p>
          <a:p>
            <a:pPr lvl="1"/>
            <a:r>
              <a:rPr lang="en-US" dirty="0" smtClean="0"/>
              <a:t>Fossil fuel + oxygen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carbon dioxide + water + </a:t>
            </a:r>
            <a:r>
              <a:rPr lang="en-US" dirty="0" smtClean="0"/>
              <a:t>energy</a:t>
            </a:r>
          </a:p>
          <a:p>
            <a:endParaRPr lang="en-CA" dirty="0" smtClean="0"/>
          </a:p>
          <a:p>
            <a:endParaRPr lang="en-CA" dirty="0" smtClean="0"/>
          </a:p>
          <a:p>
            <a:pPr lvl="1"/>
            <a:r>
              <a:rPr lang="en-CA" dirty="0" smtClean="0"/>
              <a:t>Rapid</a:t>
            </a:r>
          </a:p>
          <a:p>
            <a:pPr lvl="2"/>
            <a:r>
              <a:rPr lang="en-CA" dirty="0" smtClean="0"/>
              <a:t>Burning gas</a:t>
            </a:r>
          </a:p>
          <a:p>
            <a:pPr lvl="1"/>
            <a:r>
              <a:rPr lang="en-CA" dirty="0" smtClean="0"/>
              <a:t>Spontaneous</a:t>
            </a:r>
          </a:p>
          <a:p>
            <a:pPr lvl="2"/>
            <a:r>
              <a:rPr lang="en-CA" dirty="0" smtClean="0"/>
              <a:t>Old rags soaked in solvents spontaneously light</a:t>
            </a:r>
          </a:p>
          <a:p>
            <a:pPr lvl="1"/>
            <a:r>
              <a:rPr lang="en-CA" dirty="0" smtClean="0"/>
              <a:t>Slow</a:t>
            </a:r>
          </a:p>
          <a:p>
            <a:pPr lvl="2"/>
            <a:r>
              <a:rPr lang="en-CA" dirty="0" smtClean="0"/>
              <a:t>Rusting of metals</a:t>
            </a:r>
            <a:endParaRPr lang="en-CA" dirty="0" smtClean="0"/>
          </a:p>
        </p:txBody>
      </p:sp>
      <p:pic>
        <p:nvPicPr>
          <p:cNvPr id="1026" name="Picture 3" descr="http://www.eastmidlandstrainingservices.co.uk/firstaidimages/triang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420888"/>
            <a:ext cx="19145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Chemical Change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Cellular Respiration</a:t>
            </a:r>
          </a:p>
          <a:p>
            <a:pPr lvl="1"/>
            <a:r>
              <a:rPr lang="en-US" sz="2400" dirty="0" smtClean="0"/>
              <a:t>Form </a:t>
            </a:r>
            <a:r>
              <a:rPr lang="en-US" sz="2400" dirty="0" smtClean="0"/>
              <a:t>of slow combustion that releases energy when glucose molecules react with oxygen in our bodies to produce carbon dioxide and water</a:t>
            </a:r>
            <a:r>
              <a:rPr lang="en-US" sz="2400" dirty="0" smtClean="0"/>
              <a:t>.</a:t>
            </a:r>
          </a:p>
          <a:p>
            <a:pPr lvl="0"/>
            <a:r>
              <a:rPr lang="en-US" sz="2800" dirty="0" smtClean="0"/>
              <a:t>Photosynthesis</a:t>
            </a:r>
            <a:endParaRPr lang="en-CA" sz="2800" dirty="0" smtClean="0"/>
          </a:p>
          <a:p>
            <a:pPr lvl="1"/>
            <a:r>
              <a:rPr lang="en-US" sz="2300" smtClean="0"/>
              <a:t>Opposite </a:t>
            </a:r>
            <a:r>
              <a:rPr lang="en-US" sz="2300" dirty="0" smtClean="0"/>
              <a:t>reaction to cellular respiration so energy needs to be absorbed for it to take place.</a:t>
            </a:r>
            <a:endParaRPr lang="en-CA" sz="2300" dirty="0" smtClean="0"/>
          </a:p>
          <a:p>
            <a:pPr lvl="1"/>
            <a:r>
              <a:rPr lang="en-US" sz="2300" dirty="0" smtClean="0"/>
              <a:t>Energy is supplied by the sun so that carbon dioxide and water can manufacture glucose and oxygen.</a:t>
            </a:r>
            <a:endParaRPr lang="en-CA" sz="2300" dirty="0" smtClean="0"/>
          </a:p>
          <a:p>
            <a:pPr lvl="1"/>
            <a:endParaRPr lang="en-CA" sz="2400" dirty="0" smtClean="0"/>
          </a:p>
          <a:p>
            <a:pPr lvl="0"/>
            <a:endParaRPr lang="en-CA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are changes in matter?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It is possible to change matter. This may be a change in its appearance or a change in its composition: </a:t>
            </a:r>
            <a:endParaRPr lang="en-CA" dirty="0" smtClean="0"/>
          </a:p>
          <a:p>
            <a:pPr lvl="1"/>
            <a:r>
              <a:rPr lang="en-US" dirty="0" smtClean="0"/>
              <a:t>Ex. Tearing a paper in half to burning the same piece of paper making ashes.</a:t>
            </a:r>
            <a:endParaRPr lang="en-CA" dirty="0" smtClean="0"/>
          </a:p>
          <a:p>
            <a:r>
              <a:rPr lang="en-US" dirty="0" smtClean="0"/>
              <a:t> There are three types of changes: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physical change</a:t>
            </a:r>
          </a:p>
          <a:p>
            <a:pPr lvl="2"/>
            <a:r>
              <a:rPr lang="en-US" sz="2100" dirty="0" smtClean="0"/>
              <a:t>Ex. A popsicle stick snapping in two.</a:t>
            </a:r>
            <a:endParaRPr lang="en-CA" sz="2100" dirty="0" smtClean="0"/>
          </a:p>
          <a:p>
            <a:pPr lvl="2"/>
            <a:r>
              <a:rPr lang="en-US" sz="2100" dirty="0" smtClean="0"/>
              <a:t>Ex. Snow melting.</a:t>
            </a:r>
            <a:endParaRPr lang="en-CA" sz="2100" dirty="0" smtClean="0"/>
          </a:p>
          <a:p>
            <a:pPr lvl="1"/>
            <a:r>
              <a:rPr lang="en-CA" b="1" dirty="0" smtClean="0"/>
              <a:t>chemical change</a:t>
            </a:r>
          </a:p>
          <a:p>
            <a:pPr lvl="2"/>
            <a:r>
              <a:rPr lang="en-CA" dirty="0" smtClean="0"/>
              <a:t>Ex. Wood burns producing ash, smoke and gases</a:t>
            </a:r>
          </a:p>
          <a:p>
            <a:pPr lvl="1"/>
            <a:r>
              <a:rPr lang="en-CA" b="1" dirty="0" smtClean="0"/>
              <a:t>nuclear change</a:t>
            </a:r>
          </a:p>
          <a:p>
            <a:pPr lvl="2"/>
            <a:r>
              <a:rPr lang="en-CA" dirty="0" smtClean="0"/>
              <a:t>Ex. Uranium decays to form plutonium in a </a:t>
            </a:r>
            <a:r>
              <a:rPr lang="en-CA" smtClean="0"/>
              <a:t>nuclear reactor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Chemical Changes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Chemical bonds between the atoms of the reactants are broken, and new bonds are formed.</a:t>
            </a:r>
            <a:endParaRPr lang="en-CA" dirty="0" smtClean="0"/>
          </a:p>
          <a:p>
            <a:pPr lvl="0"/>
            <a:r>
              <a:rPr lang="en-US" dirty="0" smtClean="0"/>
              <a:t>New substances (products) are formed with characteristic properties different from those of the </a:t>
            </a:r>
            <a:r>
              <a:rPr lang="en-US" dirty="0" err="1" smtClean="0"/>
              <a:t>reactancts</a:t>
            </a:r>
            <a:r>
              <a:rPr lang="en-US" dirty="0" smtClean="0"/>
              <a:t>.</a:t>
            </a:r>
            <a:endParaRPr lang="en-CA" dirty="0" smtClean="0"/>
          </a:p>
          <a:p>
            <a:pPr lvl="0"/>
            <a:r>
              <a:rPr lang="en-US" dirty="0" smtClean="0"/>
              <a:t>Observations that would indicate that a chemical change is occurring including:</a:t>
            </a:r>
            <a:endParaRPr lang="en-CA" dirty="0" smtClean="0"/>
          </a:p>
          <a:p>
            <a:pPr lvl="1"/>
            <a:r>
              <a:rPr lang="en-US" dirty="0" smtClean="0"/>
              <a:t>The release of a gas.</a:t>
            </a:r>
            <a:endParaRPr lang="en-CA" dirty="0" smtClean="0"/>
          </a:p>
          <a:p>
            <a:pPr lvl="1"/>
            <a:r>
              <a:rPr lang="en-US" dirty="0" smtClean="0"/>
              <a:t>Heat being released or absorbed.</a:t>
            </a:r>
            <a:endParaRPr lang="en-CA" dirty="0" smtClean="0"/>
          </a:p>
          <a:p>
            <a:pPr lvl="1"/>
            <a:r>
              <a:rPr lang="en-US" dirty="0" smtClean="0"/>
              <a:t>Light being given off.</a:t>
            </a:r>
            <a:endParaRPr lang="en-CA" dirty="0" smtClean="0"/>
          </a:p>
          <a:p>
            <a:pPr lvl="1"/>
            <a:r>
              <a:rPr lang="en-US" dirty="0" smtClean="0"/>
              <a:t>A change in </a:t>
            </a:r>
            <a:r>
              <a:rPr lang="en-US" dirty="0" err="1" smtClean="0"/>
              <a:t>colour</a:t>
            </a:r>
            <a:r>
              <a:rPr lang="en-US" dirty="0" smtClean="0"/>
              <a:t>.</a:t>
            </a:r>
            <a:endParaRPr lang="en-CA" dirty="0" smtClean="0"/>
          </a:p>
          <a:p>
            <a:pPr lvl="1"/>
            <a:r>
              <a:rPr lang="en-US" dirty="0" smtClean="0"/>
              <a:t>A precipitate being formed.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Chemical Changes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Chemical reactions</a:t>
            </a:r>
            <a:r>
              <a:rPr lang="en-US" dirty="0" smtClean="0"/>
              <a:t> can be represented with symbols in a chemical equation:</a:t>
            </a:r>
          </a:p>
          <a:p>
            <a:pPr algn="ctr">
              <a:buNone/>
            </a:pPr>
            <a:r>
              <a:rPr lang="en-US" sz="2800" dirty="0" smtClean="0"/>
              <a:t>CH</a:t>
            </a:r>
            <a:r>
              <a:rPr lang="en-US" sz="2800" baseline="-25000" dirty="0" smtClean="0"/>
              <a:t>4(g)       </a:t>
            </a:r>
            <a:r>
              <a:rPr lang="en-US" sz="2800" dirty="0" smtClean="0"/>
              <a:t>+     2O</a:t>
            </a:r>
            <a:r>
              <a:rPr lang="en-US" sz="2800" baseline="-25000" dirty="0" smtClean="0"/>
              <a:t>2(g)</a:t>
            </a:r>
            <a:r>
              <a:rPr lang="en-US" sz="2800" dirty="0" smtClean="0"/>
              <a:t>     </a:t>
            </a:r>
            <a:r>
              <a:rPr lang="en-US" sz="2800" dirty="0" smtClean="0">
                <a:sym typeface="Wingdings"/>
              </a:rPr>
              <a:t></a:t>
            </a:r>
            <a:r>
              <a:rPr lang="en-US" sz="2800" dirty="0" smtClean="0"/>
              <a:t>    CO</a:t>
            </a:r>
            <a:r>
              <a:rPr lang="en-US" sz="2800" baseline="-25000" dirty="0" smtClean="0"/>
              <a:t>2(g)     </a:t>
            </a:r>
            <a:r>
              <a:rPr lang="en-US" sz="2800" dirty="0" smtClean="0"/>
              <a:t>+     2H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(g)</a:t>
            </a:r>
            <a:endParaRPr lang="en-CA" sz="2800" dirty="0" smtClean="0"/>
          </a:p>
          <a:p>
            <a:r>
              <a:rPr lang="en-US" sz="2800" dirty="0" smtClean="0"/>
              <a:t>Methane gas reacts with oxygen gas to form carbon dioxide and water.</a:t>
            </a:r>
            <a:endParaRPr lang="en-CA" sz="2800" dirty="0" smtClean="0"/>
          </a:p>
          <a:p>
            <a:r>
              <a:rPr lang="en-US" sz="2800" dirty="0" smtClean="0"/>
              <a:t> The physical state is indicated in the brackets.</a:t>
            </a:r>
            <a:endParaRPr lang="en-CA" sz="2800" dirty="0" smtClean="0"/>
          </a:p>
          <a:p>
            <a:pPr lvl="1"/>
            <a:r>
              <a:rPr lang="en-US" sz="2300" dirty="0" smtClean="0"/>
              <a:t>(s) </a:t>
            </a:r>
            <a:r>
              <a:rPr lang="en-US" sz="2300" dirty="0" smtClean="0">
                <a:sym typeface="Wingdings"/>
              </a:rPr>
              <a:t></a:t>
            </a:r>
            <a:r>
              <a:rPr lang="en-US" sz="2300" dirty="0" smtClean="0"/>
              <a:t> solid		(g) </a:t>
            </a:r>
            <a:r>
              <a:rPr lang="en-US" sz="2300" dirty="0" smtClean="0">
                <a:sym typeface="Wingdings"/>
              </a:rPr>
              <a:t></a:t>
            </a:r>
            <a:r>
              <a:rPr lang="en-US" sz="2300" dirty="0" smtClean="0"/>
              <a:t> gas</a:t>
            </a:r>
            <a:endParaRPr lang="en-CA" sz="2300" dirty="0" smtClean="0"/>
          </a:p>
          <a:p>
            <a:pPr lvl="1"/>
            <a:r>
              <a:rPr lang="fr-CA" sz="2300" dirty="0" smtClean="0"/>
              <a:t>(l) </a:t>
            </a:r>
            <a:r>
              <a:rPr lang="en-US" sz="2300" dirty="0" smtClean="0">
                <a:sym typeface="Wingdings"/>
              </a:rPr>
              <a:t></a:t>
            </a:r>
            <a:r>
              <a:rPr lang="fr-CA" sz="2300" dirty="0" smtClean="0"/>
              <a:t> </a:t>
            </a:r>
            <a:r>
              <a:rPr lang="fr-CA" sz="2300" dirty="0" err="1" smtClean="0"/>
              <a:t>liquid</a:t>
            </a:r>
            <a:r>
              <a:rPr lang="fr-CA" sz="2300" dirty="0" smtClean="0"/>
              <a:t>		(</a:t>
            </a:r>
            <a:r>
              <a:rPr lang="fr-CA" sz="2300" dirty="0" err="1" smtClean="0"/>
              <a:t>aq</a:t>
            </a:r>
            <a:r>
              <a:rPr lang="fr-CA" sz="2300" dirty="0" smtClean="0"/>
              <a:t>) </a:t>
            </a:r>
            <a:r>
              <a:rPr lang="en-US" sz="2300" dirty="0" smtClean="0">
                <a:sym typeface="Wingdings"/>
              </a:rPr>
              <a:t></a:t>
            </a:r>
            <a:r>
              <a:rPr lang="fr-CA" sz="2300" dirty="0" smtClean="0"/>
              <a:t> </a:t>
            </a:r>
            <a:r>
              <a:rPr lang="fr-CA" sz="2300" dirty="0" err="1" smtClean="0"/>
              <a:t>aqueous</a:t>
            </a:r>
            <a:r>
              <a:rPr lang="fr-CA" sz="2300" dirty="0" smtClean="0"/>
              <a:t> solution</a:t>
            </a:r>
            <a:endParaRPr lang="en-CA" sz="2300" dirty="0" smtClean="0"/>
          </a:p>
          <a:p>
            <a:pPr lvl="0"/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law of conservation of mass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In any chemical reaction, the </a:t>
            </a:r>
            <a:r>
              <a:rPr lang="en-US" u="sng" dirty="0" smtClean="0"/>
              <a:t>total</a:t>
            </a:r>
            <a:r>
              <a:rPr lang="en-US" dirty="0" smtClean="0"/>
              <a:t> mass of the reactants is </a:t>
            </a:r>
            <a:r>
              <a:rPr lang="en-US" b="1" dirty="0" smtClean="0"/>
              <a:t>always</a:t>
            </a:r>
            <a:r>
              <a:rPr lang="en-US" dirty="0" smtClean="0"/>
              <a:t> the same as the </a:t>
            </a:r>
            <a:r>
              <a:rPr lang="en-US" u="sng" dirty="0" smtClean="0"/>
              <a:t>total</a:t>
            </a:r>
            <a:r>
              <a:rPr lang="en-US" dirty="0" smtClean="0"/>
              <a:t> mass of the products.</a:t>
            </a:r>
            <a:endParaRPr lang="en-CA" dirty="0" smtClean="0"/>
          </a:p>
          <a:p>
            <a:r>
              <a:rPr lang="en-US" b="1" dirty="0" smtClean="0"/>
              <a:t>Example  #1</a:t>
            </a:r>
            <a:endParaRPr lang="en-CA" dirty="0" smtClean="0"/>
          </a:p>
          <a:p>
            <a:r>
              <a:rPr lang="en-US" dirty="0" smtClean="0"/>
              <a:t>During a chemical reaction, 13g of </a:t>
            </a:r>
            <a:r>
              <a:rPr lang="en-US" dirty="0" err="1" smtClean="0"/>
              <a:t>ethyne</a:t>
            </a:r>
            <a:r>
              <a:rPr lang="en-US" dirty="0" smtClean="0"/>
              <a:t> gas, 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reacts with 40 g of O</a:t>
            </a:r>
            <a:r>
              <a:rPr lang="en-US" baseline="-25000" dirty="0" smtClean="0"/>
              <a:t>2</a:t>
            </a:r>
            <a:r>
              <a:rPr lang="en-US" dirty="0" smtClean="0"/>
              <a:t> to produce 44 g of CO</a:t>
            </a:r>
            <a:r>
              <a:rPr lang="en-US" baseline="-25000" dirty="0" smtClean="0"/>
              <a:t>2</a:t>
            </a:r>
            <a:r>
              <a:rPr lang="en-US" dirty="0" smtClean="0"/>
              <a:t>. What mass of H</a:t>
            </a:r>
            <a:r>
              <a:rPr lang="en-US" baseline="-25000" dirty="0" smtClean="0"/>
              <a:t>2</a:t>
            </a:r>
            <a:r>
              <a:rPr lang="en-US" dirty="0" smtClean="0"/>
              <a:t>O is produced at the same time?</a:t>
            </a:r>
            <a:endParaRPr lang="en-CA" dirty="0" smtClean="0"/>
          </a:p>
          <a:p>
            <a:pPr algn="ctr">
              <a:buNone/>
            </a:pPr>
            <a:r>
              <a:rPr lang="en-US" dirty="0" smtClean="0"/>
              <a:t>2C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2(g)</a:t>
            </a:r>
            <a:r>
              <a:rPr lang="en-US" dirty="0" smtClean="0"/>
              <a:t>      +       5O</a:t>
            </a:r>
            <a:r>
              <a:rPr lang="en-US" baseline="-25000" dirty="0" smtClean="0"/>
              <a:t>2(g)</a:t>
            </a:r>
            <a:r>
              <a:rPr lang="en-US" dirty="0" smtClean="0"/>
              <a:t>     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    4CO</a:t>
            </a:r>
            <a:r>
              <a:rPr lang="en-US" baseline="-25000" dirty="0" smtClean="0"/>
              <a:t>2(g)</a:t>
            </a:r>
            <a:r>
              <a:rPr lang="en-US" dirty="0" smtClean="0"/>
              <a:t>     +     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(l)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Balancing chemical reactions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 properly written chemical equation will have the same number of each type of atom on both sides of the equation.</a:t>
            </a:r>
            <a:endParaRPr lang="en-CA" dirty="0" smtClean="0"/>
          </a:p>
          <a:p>
            <a:pPr algn="ctr">
              <a:buNone/>
            </a:pPr>
            <a:r>
              <a:rPr lang="en-US" dirty="0" smtClean="0"/>
              <a:t>2HCl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r>
              <a:rPr lang="en-US" dirty="0" smtClean="0"/>
              <a:t>  +  CaCO</a:t>
            </a:r>
            <a:r>
              <a:rPr lang="en-US" baseline="-25000" dirty="0" smtClean="0"/>
              <a:t>3(s)</a:t>
            </a:r>
            <a:r>
              <a:rPr lang="en-US" dirty="0" smtClean="0"/>
              <a:t> 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  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(l)</a:t>
            </a:r>
            <a:r>
              <a:rPr lang="en-US" dirty="0" smtClean="0"/>
              <a:t> +  CaCl</a:t>
            </a:r>
            <a:r>
              <a:rPr lang="en-US" baseline="-25000" dirty="0" smtClean="0"/>
              <a:t>2(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r>
              <a:rPr lang="en-US" dirty="0" smtClean="0"/>
              <a:t>  +  CO</a:t>
            </a:r>
            <a:r>
              <a:rPr lang="en-US" baseline="-25000" dirty="0" smtClean="0"/>
              <a:t>2(g)</a:t>
            </a:r>
            <a:endParaRPr lang="en-CA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Never change the formula of an element or compound</a:t>
            </a:r>
          </a:p>
          <a:p>
            <a:pPr lvl="1"/>
            <a:r>
              <a:rPr lang="en-US" dirty="0" smtClean="0"/>
              <a:t>	Ex.   H</a:t>
            </a:r>
            <a:r>
              <a:rPr lang="en-US" baseline="-25000" dirty="0" smtClean="0"/>
              <a:t>2</a:t>
            </a:r>
            <a:r>
              <a:rPr lang="en-US" dirty="0" smtClean="0"/>
              <a:t>O		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 Place a </a:t>
            </a:r>
            <a:r>
              <a:rPr lang="en-US" b="1" dirty="0" smtClean="0"/>
              <a:t>coefficient </a:t>
            </a:r>
            <a:r>
              <a:rPr lang="en-US" dirty="0" smtClean="0"/>
              <a:t>(number) in front of the formula of the element or compound. </a:t>
            </a:r>
            <a:endParaRPr lang="en-CA" dirty="0" smtClean="0"/>
          </a:p>
          <a:p>
            <a:pPr lvl="1"/>
            <a:r>
              <a:rPr lang="en-US" dirty="0" smtClean="0"/>
              <a:t>Ex. 2CO</a:t>
            </a:r>
            <a:r>
              <a:rPr lang="en-US" baseline="-25000" dirty="0" smtClean="0"/>
              <a:t>2</a:t>
            </a:r>
            <a:r>
              <a:rPr lang="en-US" dirty="0" smtClean="0"/>
              <a:t>	There are 2 molecules of carbon dioxide and 4 oxygen atoms. </a:t>
            </a:r>
            <a:endParaRPr lang="en-CA" dirty="0" smtClean="0"/>
          </a:p>
          <a:p>
            <a:pPr lvl="1"/>
            <a:r>
              <a:rPr lang="en-US" dirty="0" smtClean="0"/>
              <a:t>Ex. C2O</a:t>
            </a:r>
            <a:r>
              <a:rPr lang="en-US" baseline="-25000" dirty="0" smtClean="0"/>
              <a:t>2</a:t>
            </a:r>
            <a:r>
              <a:rPr lang="en-US" dirty="0" smtClean="0"/>
              <a:t>	It is not correct to place a coefficient in the middle of a formula.</a:t>
            </a:r>
            <a:endParaRPr lang="en-CA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Balancing chemical equations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3"/>
            </a:pPr>
            <a:r>
              <a:rPr lang="en-US" dirty="0" smtClean="0"/>
              <a:t>Coefficients must be whole numbers.</a:t>
            </a:r>
            <a:endParaRPr lang="en-CA" dirty="0" smtClean="0"/>
          </a:p>
          <a:p>
            <a:pPr marL="514350" lvl="0" indent="-514350">
              <a:buFont typeface="+mj-lt"/>
              <a:buAutoNum type="arabicPeriod" startAt="3"/>
            </a:pPr>
            <a:r>
              <a:rPr lang="en-US" dirty="0" smtClean="0"/>
              <a:t>Do not add new substances to the reaction or erase anything that is already there. </a:t>
            </a:r>
            <a:endParaRPr lang="en-CA" dirty="0" smtClean="0"/>
          </a:p>
          <a:p>
            <a:pPr marL="514350" lvl="0" indent="-514350">
              <a:buFont typeface="+mj-lt"/>
              <a:buAutoNum type="arabicPeriod" startAt="3"/>
            </a:pPr>
            <a:r>
              <a:rPr lang="en-US" dirty="0" smtClean="0"/>
              <a:t>The final answer must have the coefficients reduced to the lowest ratio.</a:t>
            </a:r>
            <a:endParaRPr lang="en-CA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Balancing chemical equations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2827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Cambria"/>
                          <a:cs typeface="Times New Roman"/>
                        </a:rPr>
                        <a:t>Before the chemical reactions</a:t>
                      </a:r>
                      <a:endParaRPr lang="en-CA" sz="1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Arial"/>
                          <a:ea typeface="Cambria"/>
                          <a:cs typeface="Times New Roman"/>
                        </a:rPr>
                        <a:t>After the chemical reaction</a:t>
                      </a:r>
                      <a:endParaRPr lang="en-CA" sz="180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latin typeface="Cambria"/>
                          <a:ea typeface="Cambria"/>
                          <a:cs typeface="Times New Roman"/>
                        </a:rPr>
                        <a:t>C</a:t>
                      </a:r>
                      <a:r>
                        <a:rPr lang="en-CA" sz="1800" baseline="-25000" dirty="0" smtClean="0">
                          <a:latin typeface="Cambria"/>
                          <a:ea typeface="Cambria"/>
                          <a:cs typeface="Times New Roman"/>
                        </a:rPr>
                        <a:t>2</a:t>
                      </a:r>
                      <a:r>
                        <a:rPr lang="en-CA" sz="1800" dirty="0" smtClean="0">
                          <a:latin typeface="Cambria"/>
                          <a:ea typeface="Cambria"/>
                          <a:cs typeface="Times New Roman"/>
                        </a:rPr>
                        <a:t>H</a:t>
                      </a:r>
                      <a:r>
                        <a:rPr lang="en-CA" sz="1800" baseline="-25000" dirty="0" smtClean="0">
                          <a:latin typeface="Cambria"/>
                          <a:ea typeface="Cambria"/>
                          <a:cs typeface="Times New Roman"/>
                        </a:rPr>
                        <a:t>2</a:t>
                      </a:r>
                      <a:endParaRPr lang="en-CA" sz="1800" baseline="-25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latin typeface="Cambria"/>
                          <a:ea typeface="Cambria"/>
                          <a:cs typeface="Times New Roman"/>
                        </a:rPr>
                        <a:t>O</a:t>
                      </a:r>
                      <a:r>
                        <a:rPr lang="en-CA" sz="1800" baseline="-25000" dirty="0" smtClean="0">
                          <a:latin typeface="Cambria"/>
                          <a:ea typeface="Cambria"/>
                          <a:cs typeface="Times New Roman"/>
                        </a:rPr>
                        <a:t>2</a:t>
                      </a:r>
                      <a:endParaRPr lang="en-CA" sz="1800" baseline="-25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latin typeface="Cambria"/>
                          <a:ea typeface="Cambria"/>
                          <a:cs typeface="Times New Roman"/>
                        </a:rPr>
                        <a:t>CO</a:t>
                      </a:r>
                      <a:r>
                        <a:rPr lang="en-CA" sz="1800" baseline="-25000" dirty="0" smtClean="0">
                          <a:latin typeface="Cambria"/>
                          <a:ea typeface="Cambria"/>
                          <a:cs typeface="Times New Roman"/>
                        </a:rPr>
                        <a:t>2</a:t>
                      </a:r>
                      <a:endParaRPr lang="en-CA" sz="1800" baseline="-250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latin typeface="Cambria"/>
                          <a:ea typeface="Cambria"/>
                          <a:cs typeface="Times New Roman"/>
                        </a:rPr>
                        <a:t>H</a:t>
                      </a:r>
                      <a:r>
                        <a:rPr lang="en-CA" sz="1800" baseline="-25000" dirty="0" smtClean="0">
                          <a:latin typeface="Cambria"/>
                          <a:ea typeface="Cambria"/>
                          <a:cs typeface="Times New Roman"/>
                        </a:rPr>
                        <a:t>2</a:t>
                      </a:r>
                      <a:r>
                        <a:rPr lang="en-CA" sz="1800" dirty="0" smtClean="0">
                          <a:latin typeface="Cambria"/>
                          <a:ea typeface="Cambria"/>
                          <a:cs typeface="Times New Roman"/>
                        </a:rPr>
                        <a:t>O</a:t>
                      </a:r>
                      <a:endParaRPr lang="en-CA" sz="1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0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Cambria"/>
                          <a:cs typeface="Times New Roman"/>
                        </a:rPr>
                        <a:t>Reactants</a:t>
                      </a:r>
                      <a:endParaRPr lang="en-CA" sz="1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Cambria"/>
                          <a:cs typeface="Times New Roman"/>
                        </a:rPr>
                        <a:t>Number of atoms</a:t>
                      </a:r>
                      <a:endParaRPr lang="en-CA" sz="1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Cambria"/>
                          <a:cs typeface="Times New Roman"/>
                        </a:rPr>
                        <a:t>Product</a:t>
                      </a:r>
                      <a:endParaRPr lang="en-CA" sz="1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/>
                          <a:ea typeface="Cambria"/>
                          <a:cs typeface="Times New Roman"/>
                        </a:rPr>
                        <a:t>Number of atoms</a:t>
                      </a:r>
                      <a:endParaRPr lang="en-CA" sz="1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Arial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Chemical Change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dirty="0" smtClean="0"/>
              <a:t>Synthesis and Decomposition</a:t>
            </a:r>
          </a:p>
          <a:p>
            <a:pPr lvl="1"/>
            <a:r>
              <a:rPr lang="en-CA" dirty="0" smtClean="0"/>
              <a:t>C</a:t>
            </a:r>
            <a:r>
              <a:rPr lang="en-CA" baseline="-25000" dirty="0" smtClean="0"/>
              <a:t>(s</a:t>
            </a:r>
            <a:r>
              <a:rPr lang="en-CA" baseline="-25000" dirty="0" smtClean="0"/>
              <a:t>)</a:t>
            </a:r>
            <a:r>
              <a:rPr lang="en-CA" dirty="0" smtClean="0"/>
              <a:t> + O</a:t>
            </a:r>
            <a:r>
              <a:rPr lang="en-CA" baseline="-25000" dirty="0" smtClean="0"/>
              <a:t>2(g)</a:t>
            </a:r>
            <a:r>
              <a:rPr lang="en-CA" dirty="0" smtClean="0"/>
              <a:t> </a:t>
            </a:r>
            <a:r>
              <a:rPr lang="en-CA" dirty="0" smtClean="0">
                <a:sym typeface="Wingdings"/>
              </a:rPr>
              <a:t></a:t>
            </a:r>
            <a:r>
              <a:rPr lang="en-CA" dirty="0" smtClean="0"/>
              <a:t> CO</a:t>
            </a:r>
            <a:r>
              <a:rPr lang="en-CA" baseline="-25000" dirty="0" smtClean="0"/>
              <a:t>2(g)</a:t>
            </a:r>
            <a:r>
              <a:rPr lang="en-CA" dirty="0" smtClean="0"/>
              <a:t>  (synthesis)</a:t>
            </a:r>
          </a:p>
          <a:p>
            <a:pPr lvl="1"/>
            <a:r>
              <a:rPr lang="en-CA" dirty="0" smtClean="0"/>
              <a:t>2CuO</a:t>
            </a:r>
            <a:r>
              <a:rPr lang="en-CA" baseline="-25000" dirty="0" smtClean="0"/>
              <a:t>(s</a:t>
            </a:r>
            <a:r>
              <a:rPr lang="en-CA" baseline="-25000" dirty="0" smtClean="0"/>
              <a:t>)</a:t>
            </a:r>
            <a:r>
              <a:rPr lang="en-CA" dirty="0" smtClean="0"/>
              <a:t> </a:t>
            </a:r>
            <a:r>
              <a:rPr lang="en-CA" dirty="0" smtClean="0">
                <a:sym typeface="Wingdings"/>
              </a:rPr>
              <a:t></a:t>
            </a:r>
            <a:r>
              <a:rPr lang="en-CA" dirty="0" smtClean="0"/>
              <a:t> 2Cu</a:t>
            </a:r>
            <a:r>
              <a:rPr lang="en-CA" baseline="-25000" dirty="0" smtClean="0"/>
              <a:t>(s)</a:t>
            </a:r>
            <a:r>
              <a:rPr lang="en-CA" dirty="0" smtClean="0"/>
              <a:t> + O</a:t>
            </a:r>
            <a:r>
              <a:rPr lang="en-CA" baseline="-25000" dirty="0" smtClean="0"/>
              <a:t>2(g)</a:t>
            </a:r>
            <a:r>
              <a:rPr lang="en-CA" dirty="0" smtClean="0"/>
              <a:t> (decomposition)</a:t>
            </a:r>
          </a:p>
          <a:p>
            <a:r>
              <a:rPr lang="en-CA" dirty="0" smtClean="0"/>
              <a:t>Precipitation</a:t>
            </a:r>
          </a:p>
          <a:p>
            <a:pPr lvl="1"/>
            <a:r>
              <a:rPr lang="en-US" sz="2300" dirty="0" smtClean="0"/>
              <a:t>2 AgNO</a:t>
            </a:r>
            <a:r>
              <a:rPr lang="en-US" sz="2300" baseline="-25000" dirty="0" smtClean="0"/>
              <a:t>3</a:t>
            </a:r>
            <a:r>
              <a:rPr lang="en-US" sz="2300" dirty="0" smtClean="0"/>
              <a:t>(</a:t>
            </a:r>
            <a:r>
              <a:rPr lang="en-US" sz="2300" dirty="0" err="1" smtClean="0"/>
              <a:t>aq</a:t>
            </a:r>
            <a:r>
              <a:rPr lang="en-US" sz="2300" dirty="0" smtClean="0"/>
              <a:t>)   +  Na</a:t>
            </a:r>
            <a:r>
              <a:rPr lang="en-US" sz="2300" baseline="-25000" dirty="0" smtClean="0"/>
              <a:t>2</a:t>
            </a:r>
            <a:r>
              <a:rPr lang="en-US" sz="2300" dirty="0" smtClean="0"/>
              <a:t>S(</a:t>
            </a:r>
            <a:r>
              <a:rPr lang="en-US" sz="2300" dirty="0" err="1" smtClean="0"/>
              <a:t>aq</a:t>
            </a:r>
            <a:r>
              <a:rPr lang="en-US" sz="2300" dirty="0" smtClean="0"/>
              <a:t>) </a:t>
            </a:r>
            <a:r>
              <a:rPr lang="en-US" sz="2300" dirty="0" smtClean="0">
                <a:sym typeface="Wingdings" pitchFamily="2" charset="2"/>
              </a:rPr>
              <a:t></a:t>
            </a:r>
            <a:r>
              <a:rPr lang="en-US" sz="2300" dirty="0" smtClean="0"/>
              <a:t> </a:t>
            </a:r>
            <a:r>
              <a:rPr lang="en-US" sz="2300" dirty="0" smtClean="0"/>
              <a:t>Ag</a:t>
            </a:r>
            <a:r>
              <a:rPr lang="en-US" sz="2300" baseline="-25000" dirty="0" smtClean="0"/>
              <a:t>2</a:t>
            </a:r>
            <a:r>
              <a:rPr lang="en-US" sz="2300" dirty="0" smtClean="0"/>
              <a:t>S(s)   +  2 NaNO</a:t>
            </a:r>
            <a:r>
              <a:rPr lang="en-US" sz="2300" baseline="-25000" dirty="0" smtClean="0"/>
              <a:t>3</a:t>
            </a:r>
            <a:r>
              <a:rPr lang="en-US" sz="2300" dirty="0" smtClean="0"/>
              <a:t>(</a:t>
            </a:r>
            <a:r>
              <a:rPr lang="en-US" sz="2300" dirty="0" err="1" smtClean="0"/>
              <a:t>aq</a:t>
            </a:r>
            <a:r>
              <a:rPr lang="en-US" sz="2300" dirty="0" smtClean="0"/>
              <a:t>)</a:t>
            </a:r>
            <a:endParaRPr lang="en-CA" sz="2300" dirty="0" smtClean="0"/>
          </a:p>
          <a:p>
            <a:pPr>
              <a:buNone/>
            </a:pPr>
            <a:r>
              <a:rPr lang="en-CA" sz="2800" dirty="0" smtClean="0"/>
              <a:t>		</a:t>
            </a:r>
            <a:r>
              <a:rPr lang="en-CA" sz="2000" dirty="0" smtClean="0"/>
              <a:t>solution</a:t>
            </a:r>
            <a:r>
              <a:rPr lang="en-CA" sz="2000" dirty="0" smtClean="0"/>
              <a:t>	 </a:t>
            </a:r>
            <a:r>
              <a:rPr lang="en-CA" sz="2000" dirty="0" err="1" smtClean="0"/>
              <a:t>solution</a:t>
            </a:r>
            <a:r>
              <a:rPr lang="en-CA" sz="2000" dirty="0" smtClean="0"/>
              <a:t>         precipitate          solution</a:t>
            </a:r>
            <a:r>
              <a:rPr lang="en-CA" sz="2800" dirty="0" smtClean="0"/>
              <a:t>	</a:t>
            </a:r>
            <a:endParaRPr lang="en-CA" sz="2800" dirty="0" smtClean="0"/>
          </a:p>
          <a:p>
            <a:r>
              <a:rPr lang="en-CA" dirty="0" smtClean="0"/>
              <a:t>Acid-Base </a:t>
            </a:r>
            <a:r>
              <a:rPr lang="en-CA" dirty="0" smtClean="0"/>
              <a:t>Neutralization</a:t>
            </a:r>
          </a:p>
          <a:p>
            <a:pPr lvl="1"/>
            <a:r>
              <a:rPr lang="fr-CA" dirty="0" err="1" smtClean="0"/>
              <a:t>HCl</a:t>
            </a:r>
            <a:r>
              <a:rPr lang="fr-CA" baseline="-25000" dirty="0" smtClean="0"/>
              <a:t>(</a:t>
            </a:r>
            <a:r>
              <a:rPr lang="fr-CA" baseline="-25000" dirty="0" err="1" smtClean="0"/>
              <a:t>aq</a:t>
            </a:r>
            <a:r>
              <a:rPr lang="fr-CA" baseline="-25000" dirty="0" smtClean="0"/>
              <a:t>)</a:t>
            </a:r>
            <a:r>
              <a:rPr lang="fr-CA" dirty="0" smtClean="0"/>
              <a:t> + </a:t>
            </a:r>
            <a:r>
              <a:rPr lang="fr-CA" dirty="0" err="1" smtClean="0"/>
              <a:t>NaOH</a:t>
            </a:r>
            <a:r>
              <a:rPr lang="fr-CA" baseline="-25000" dirty="0" smtClean="0"/>
              <a:t>(</a:t>
            </a:r>
            <a:r>
              <a:rPr lang="fr-CA" baseline="-25000" dirty="0" err="1" smtClean="0"/>
              <a:t>aq</a:t>
            </a:r>
            <a:r>
              <a:rPr lang="fr-CA" baseline="-25000" dirty="0" smtClean="0"/>
              <a:t>)</a:t>
            </a:r>
            <a:r>
              <a:rPr lang="fr-CA" dirty="0" smtClean="0"/>
              <a:t>  </a:t>
            </a:r>
            <a:r>
              <a:rPr lang="en-US" dirty="0" smtClean="0">
                <a:sym typeface="Wingdings"/>
              </a:rPr>
              <a:t></a:t>
            </a:r>
            <a:r>
              <a:rPr lang="fr-CA" dirty="0" smtClean="0"/>
              <a:t>  </a:t>
            </a:r>
            <a:r>
              <a:rPr lang="fr-CA" dirty="0" err="1" smtClean="0"/>
              <a:t>NaCl</a:t>
            </a:r>
            <a:r>
              <a:rPr lang="fr-CA" baseline="-25000" dirty="0" smtClean="0"/>
              <a:t>(</a:t>
            </a:r>
            <a:r>
              <a:rPr lang="fr-CA" baseline="-25000" dirty="0" err="1" smtClean="0"/>
              <a:t>aq</a:t>
            </a:r>
            <a:r>
              <a:rPr lang="fr-CA" baseline="-25000" dirty="0" smtClean="0"/>
              <a:t>)</a:t>
            </a:r>
            <a:r>
              <a:rPr lang="fr-CA" dirty="0" smtClean="0"/>
              <a:t> + H</a:t>
            </a:r>
            <a:r>
              <a:rPr lang="fr-CA" baseline="-25000" dirty="0" smtClean="0"/>
              <a:t>2</a:t>
            </a:r>
            <a:r>
              <a:rPr lang="fr-CA" dirty="0" smtClean="0"/>
              <a:t>O</a:t>
            </a:r>
            <a:r>
              <a:rPr lang="fr-CA" baseline="-25000" dirty="0" smtClean="0"/>
              <a:t>(l)</a:t>
            </a:r>
            <a:endParaRPr lang="en-CA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1551</TotalTime>
  <Words>477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Chapter 4: Changes in Matter</vt:lpstr>
      <vt:lpstr>What are changes in matter?</vt:lpstr>
      <vt:lpstr>Chemical Changes</vt:lpstr>
      <vt:lpstr>Chemical Changes</vt:lpstr>
      <vt:lpstr>The law of conservation of mass</vt:lpstr>
      <vt:lpstr>Balancing chemical reactions</vt:lpstr>
      <vt:lpstr>Balancing chemical equations</vt:lpstr>
      <vt:lpstr>Balancing chemical equations</vt:lpstr>
      <vt:lpstr>Types of Chemical Change</vt:lpstr>
      <vt:lpstr>Types of Chemical Change</vt:lpstr>
      <vt:lpstr>Types of Chemical Change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Changes in Matter</dc:title>
  <dc:creator>Wallace</dc:creator>
  <cp:lastModifiedBy>Wallace</cp:lastModifiedBy>
  <cp:revision>4</cp:revision>
  <dcterms:created xsi:type="dcterms:W3CDTF">2015-10-22T12:38:29Z</dcterms:created>
  <dcterms:modified xsi:type="dcterms:W3CDTF">2015-10-28T12:57:44Z</dcterms:modified>
</cp:coreProperties>
</file>