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90" r:id="rId24"/>
    <p:sldId id="278" r:id="rId25"/>
    <p:sldId id="279" r:id="rId26"/>
    <p:sldId id="280" r:id="rId27"/>
    <p:sldId id="291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4" autoAdjust="0"/>
    <p:restoredTop sz="94660"/>
  </p:normalViewPr>
  <p:slideViewPr>
    <p:cSldViewPr>
      <p:cViewPr varScale="1">
        <p:scale>
          <a:sx n="87" d="100"/>
          <a:sy n="87" d="100"/>
        </p:scale>
        <p:origin x="-8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EC6AB97-9B09-4D6B-B640-727C6BE82C8C}" type="datetimeFigureOut">
              <a:rPr lang="en-CA" smtClean="0"/>
              <a:pPr/>
              <a:t>16-11-09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C79AAA-386B-46A2-96C1-2248E12738C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6AB97-9B09-4D6B-B640-727C6BE82C8C}" type="datetimeFigureOut">
              <a:rPr lang="en-CA" smtClean="0"/>
              <a:pPr/>
              <a:t>16-11-09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79AAA-386B-46A2-96C1-2248E12738C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EC6AB97-9B09-4D6B-B640-727C6BE82C8C}" type="datetimeFigureOut">
              <a:rPr lang="en-CA" smtClean="0"/>
              <a:pPr/>
              <a:t>16-11-09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8C79AAA-386B-46A2-96C1-2248E12738C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6AB97-9B09-4D6B-B640-727C6BE82C8C}" type="datetimeFigureOut">
              <a:rPr lang="en-CA" smtClean="0"/>
              <a:pPr/>
              <a:t>16-11-09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C79AAA-386B-46A2-96C1-2248E12738C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6AB97-9B09-4D6B-B640-727C6BE82C8C}" type="datetimeFigureOut">
              <a:rPr lang="en-CA" smtClean="0"/>
              <a:pPr/>
              <a:t>16-11-09</a:t>
            </a:fld>
            <a:endParaRPr lang="en-CA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8C79AAA-386B-46A2-96C1-2248E12738C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EC6AB97-9B09-4D6B-B640-727C6BE82C8C}" type="datetimeFigureOut">
              <a:rPr lang="en-CA" smtClean="0"/>
              <a:pPr/>
              <a:t>16-11-09</a:t>
            </a:fld>
            <a:endParaRPr lang="en-C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C79AAA-386B-46A2-96C1-2248E12738C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EC6AB97-9B09-4D6B-B640-727C6BE82C8C}" type="datetimeFigureOut">
              <a:rPr lang="en-CA" smtClean="0"/>
              <a:pPr/>
              <a:t>16-11-09</a:t>
            </a:fld>
            <a:endParaRPr lang="en-CA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C79AAA-386B-46A2-96C1-2248E12738C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CA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6AB97-9B09-4D6B-B640-727C6BE82C8C}" type="datetimeFigureOut">
              <a:rPr lang="en-CA" smtClean="0"/>
              <a:pPr/>
              <a:t>16-11-09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C79AAA-386B-46A2-96C1-2248E12738C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6AB97-9B09-4D6B-B640-727C6BE82C8C}" type="datetimeFigureOut">
              <a:rPr lang="en-CA" smtClean="0"/>
              <a:pPr/>
              <a:t>16-11-09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C79AAA-386B-46A2-96C1-2248E12738C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6AB97-9B09-4D6B-B640-727C6BE82C8C}" type="datetimeFigureOut">
              <a:rPr lang="en-CA" smtClean="0"/>
              <a:pPr/>
              <a:t>16-11-09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C79AAA-386B-46A2-96C1-2248E12738C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EC6AB97-9B09-4D6B-B640-727C6BE82C8C}" type="datetimeFigureOut">
              <a:rPr lang="en-CA" smtClean="0"/>
              <a:pPr/>
              <a:t>16-11-09</a:t>
            </a:fld>
            <a:endParaRPr lang="en-CA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8C79AAA-386B-46A2-96C1-2248E12738C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EC6AB97-9B09-4D6B-B640-727C6BE82C8C}" type="datetimeFigureOut">
              <a:rPr lang="en-CA" smtClean="0"/>
              <a:pPr/>
              <a:t>16-11-09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8C79AAA-386B-46A2-96C1-2248E12738CC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Relationship Id="rId3" Type="http://schemas.openxmlformats.org/officeDocument/2006/relationships/image" Target="http://2.bp.blogspot.com/_uY2jpKMpOe4/TAJH5ZMU7iI/AAAAAAAAAQc/DtdUr59ef3o/s1600/Electric+current+flow.jpg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Electricity &amp; Magnetism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Electrical Fields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589566"/>
            <a:ext cx="3386336" cy="507979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sz="3200" dirty="0" smtClean="0"/>
              <a:t>Field lines show the direction of force that would be exerted on a </a:t>
            </a:r>
            <a:r>
              <a:rPr lang="en-US" sz="3200" b="1" dirty="0" smtClean="0"/>
              <a:t>positive</a:t>
            </a:r>
            <a:r>
              <a:rPr lang="en-US" sz="3200" dirty="0" smtClean="0"/>
              <a:t> charge placed in the field.</a:t>
            </a:r>
            <a:endParaRPr lang="en-CA" sz="3200" dirty="0" smtClean="0"/>
          </a:p>
          <a:p>
            <a:pPr lvl="1"/>
            <a:r>
              <a:rPr lang="en-US" sz="2800" dirty="0" smtClean="0"/>
              <a:t>Electrical field lines point </a:t>
            </a:r>
            <a:r>
              <a:rPr lang="en-US" sz="2800" b="1" dirty="0" smtClean="0"/>
              <a:t>away</a:t>
            </a:r>
            <a:r>
              <a:rPr lang="en-US" sz="2800" dirty="0" smtClean="0"/>
              <a:t> from positive charges and </a:t>
            </a:r>
            <a:r>
              <a:rPr lang="en-US" sz="2800" b="1" dirty="0" smtClean="0"/>
              <a:t>toward </a:t>
            </a:r>
            <a:r>
              <a:rPr lang="en-US" sz="2800" dirty="0" smtClean="0"/>
              <a:t>negative charges.</a:t>
            </a:r>
            <a:endParaRPr lang="en-CA" sz="2800" dirty="0" smtClean="0"/>
          </a:p>
          <a:p>
            <a:pPr lvl="1"/>
            <a:r>
              <a:rPr lang="en-US" sz="2800" dirty="0" smtClean="0"/>
              <a:t>The field is strongest near the charges, so the lines around them are closer together.</a:t>
            </a:r>
            <a:endParaRPr lang="en-CA" sz="2800" dirty="0" smtClean="0"/>
          </a:p>
          <a:p>
            <a:endParaRPr lang="en-CA" dirty="0"/>
          </a:p>
        </p:txBody>
      </p:sp>
      <p:pic>
        <p:nvPicPr>
          <p:cNvPr id="5" name="Content Placeholder 4" descr="Screen Shot 2016-11-09 at 11.57.29 AM.png"/>
          <p:cNvPicPr>
            <a:picLocks noGrp="1" noChangeAspect="1"/>
          </p:cNvPicPr>
          <p:nvPr>
            <p:ph sz="quarter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9" r="1787"/>
          <a:stretch/>
        </p:blipFill>
        <p:spPr>
          <a:xfrm>
            <a:off x="3779912" y="2093623"/>
            <a:ext cx="5216221" cy="3855657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2. Static Electricity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Static electricity is electric charges that are </a:t>
            </a:r>
            <a:r>
              <a:rPr lang="en-US" b="1" dirty="0" smtClean="0"/>
              <a:t>at rest.</a:t>
            </a:r>
          </a:p>
          <a:p>
            <a:pPr lvl="0"/>
            <a:r>
              <a:rPr lang="en-US" sz="3200" dirty="0" smtClean="0"/>
              <a:t>Once an object becomes electrically charged, it does not permanently keep this charge. The charge can be lost quickly or slowly.</a:t>
            </a:r>
            <a:endParaRPr lang="en-CA" sz="3200" dirty="0" smtClean="0"/>
          </a:p>
          <a:p>
            <a:pPr lvl="1"/>
            <a:r>
              <a:rPr lang="en-US" sz="2800" dirty="0" smtClean="0"/>
              <a:t>Objects can lose their charge </a:t>
            </a:r>
            <a:r>
              <a:rPr lang="en-US" sz="2800" b="1" dirty="0" smtClean="0"/>
              <a:t>slowly</a:t>
            </a:r>
            <a:r>
              <a:rPr lang="en-US" sz="2800" dirty="0" smtClean="0"/>
              <a:t> by combining with water molecules.</a:t>
            </a:r>
            <a:endParaRPr lang="en-CA" sz="2800" dirty="0" smtClean="0"/>
          </a:p>
          <a:p>
            <a:pPr lvl="1"/>
            <a:r>
              <a:rPr lang="en-US" sz="2800" dirty="0" smtClean="0"/>
              <a:t>Objects can lose their charge </a:t>
            </a:r>
            <a:r>
              <a:rPr lang="en-US" sz="2800" b="1" dirty="0" smtClean="0"/>
              <a:t>quickly</a:t>
            </a:r>
            <a:r>
              <a:rPr lang="en-US" sz="2800" dirty="0" smtClean="0"/>
              <a:t> through an electrostatic discharge (sometimes accompanied by a spark) on contact or when close to an object that carries an opposite charge.</a:t>
            </a:r>
            <a:endParaRPr lang="en-CA" sz="2800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2. Static Electricity-Charging an Object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sz="2800" dirty="0" smtClean="0"/>
              <a:t>By friction:</a:t>
            </a:r>
            <a:endParaRPr lang="en-CA" sz="2800" dirty="0" smtClean="0"/>
          </a:p>
          <a:p>
            <a:pPr lvl="2"/>
            <a:r>
              <a:rPr lang="en-US" sz="2400" dirty="0" smtClean="0"/>
              <a:t>When 2 objects are rubbed together, one object may pull electrons away from the other.</a:t>
            </a:r>
            <a:endParaRPr lang="en-CA" sz="2400" dirty="0" smtClean="0"/>
          </a:p>
          <a:p>
            <a:pPr lvl="2"/>
            <a:r>
              <a:rPr lang="en-US" sz="2400" dirty="0" smtClean="0"/>
              <a:t>The direction of electron flow depends on the relative tendencies of each object to gain or lose electrons.</a:t>
            </a:r>
            <a:endParaRPr lang="en-CA" sz="2400" dirty="0" smtClean="0"/>
          </a:p>
          <a:p>
            <a:pPr lvl="2"/>
            <a:r>
              <a:rPr lang="en-US" sz="2400" dirty="0" smtClean="0"/>
              <a:t>When a plastic ball is rubbed with a wool mitten what will be the charge on each object?</a:t>
            </a:r>
            <a:endParaRPr lang="en-CA" sz="2400" dirty="0" smtClean="0"/>
          </a:p>
          <a:p>
            <a:endParaRPr lang="en-CA" dirty="0"/>
          </a:p>
        </p:txBody>
      </p:sp>
      <p:pic>
        <p:nvPicPr>
          <p:cNvPr id="5" name="Content Placeholder 4" descr="Screen Shot 2016-11-09 at 11.52.03 AM.png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4" b="834"/>
          <a:stretch>
            <a:fillRect/>
          </a:stretch>
        </p:blipFill>
        <p:spPr/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2. Static Electricity-Charging an Object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548880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sz="2800" dirty="0" smtClean="0"/>
              <a:t>By conduction:</a:t>
            </a:r>
            <a:endParaRPr lang="en-CA" sz="2800" dirty="0" smtClean="0"/>
          </a:p>
          <a:p>
            <a:pPr lvl="2"/>
            <a:r>
              <a:rPr lang="en-US" sz="2400" dirty="0" smtClean="0"/>
              <a:t>An object can be charged when it is put </a:t>
            </a:r>
            <a:r>
              <a:rPr lang="en-US" sz="2400" b="1" dirty="0" smtClean="0"/>
              <a:t>in contact</a:t>
            </a:r>
            <a:r>
              <a:rPr lang="en-US" sz="2400" dirty="0" smtClean="0"/>
              <a:t> with an object that is already charged.</a:t>
            </a:r>
            <a:endParaRPr lang="en-CA" sz="2400" dirty="0" smtClean="0"/>
          </a:p>
          <a:p>
            <a:pPr lvl="2"/>
            <a:r>
              <a:rPr lang="en-US" sz="2400" dirty="0" smtClean="0"/>
              <a:t>The two objects then share the charge between them; the charge each carries is weaker</a:t>
            </a:r>
            <a:endParaRPr lang="en-CA" sz="2400" dirty="0" smtClean="0"/>
          </a:p>
          <a:p>
            <a:pPr lvl="2"/>
            <a:r>
              <a:rPr lang="en-US" sz="2400" dirty="0" smtClean="0"/>
              <a:t>A positively charged plastic rod is brought into contact with a neutral metal sphere. What will be the charge on the sphere?</a:t>
            </a:r>
            <a:endParaRPr lang="en-CA" sz="2400" dirty="0" smtClean="0"/>
          </a:p>
          <a:p>
            <a:endParaRPr lang="en-CA" dirty="0"/>
          </a:p>
        </p:txBody>
      </p:sp>
      <p:pic>
        <p:nvPicPr>
          <p:cNvPr id="5" name="Picture 4" descr="Screen Shot 2016-11-09 at 11.51.3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620" y="4149080"/>
            <a:ext cx="5473700" cy="256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2. Static Electricity-Charging an Object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404864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sz="2800" dirty="0" smtClean="0"/>
              <a:t>By induction:</a:t>
            </a:r>
            <a:endParaRPr lang="en-CA" sz="2800" dirty="0" smtClean="0"/>
          </a:p>
          <a:p>
            <a:pPr lvl="2"/>
            <a:r>
              <a:rPr lang="en-US" sz="2400" dirty="0" smtClean="0"/>
              <a:t>Induction refers to an action that occurs </a:t>
            </a:r>
            <a:r>
              <a:rPr lang="en-US" sz="2400" b="1" dirty="0" smtClean="0"/>
              <a:t>without direct contact</a:t>
            </a:r>
            <a:r>
              <a:rPr lang="en-US" sz="2400" dirty="0" smtClean="0"/>
              <a:t> between objects.</a:t>
            </a:r>
            <a:endParaRPr lang="en-CA" sz="2400" dirty="0" smtClean="0"/>
          </a:p>
          <a:p>
            <a:pPr lvl="2"/>
            <a:r>
              <a:rPr lang="en-US" sz="2400" dirty="0" smtClean="0"/>
              <a:t>When a charged object approaches a neutral object, </a:t>
            </a:r>
            <a:r>
              <a:rPr lang="en-US" sz="2400" b="1" dirty="0" smtClean="0"/>
              <a:t>opposite</a:t>
            </a:r>
            <a:r>
              <a:rPr lang="en-US" sz="2400" dirty="0" smtClean="0"/>
              <a:t> charges accumulate on the side of the neutral object closest to the charged object.</a:t>
            </a:r>
            <a:endParaRPr lang="en-CA" sz="2400" dirty="0" smtClean="0"/>
          </a:p>
          <a:p>
            <a:pPr lvl="2"/>
            <a:r>
              <a:rPr lang="en-US" sz="2400" dirty="0" smtClean="0"/>
              <a:t>Why does your hair stand on end when you hold a statically charged balloon close to it?</a:t>
            </a:r>
            <a:endParaRPr lang="en-CA" sz="2400" dirty="0" smtClean="0"/>
          </a:p>
          <a:p>
            <a:pPr>
              <a:buNone/>
            </a:pPr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4077072"/>
            <a:ext cx="7699587" cy="2304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3. Dynamic Electricity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Dynamic electricity results when electric charges are placed in an electric circuit where they are able to </a:t>
            </a:r>
            <a:r>
              <a:rPr lang="en-US" b="1" dirty="0" smtClean="0"/>
              <a:t>flow</a:t>
            </a:r>
            <a:r>
              <a:rPr lang="en-US" dirty="0" smtClean="0"/>
              <a:t> in a closed loop.</a:t>
            </a:r>
          </a:p>
          <a:p>
            <a:pPr lvl="0"/>
            <a:r>
              <a:rPr lang="en-US" dirty="0" smtClean="0"/>
              <a:t>Dynamic electricity is electricity </a:t>
            </a:r>
            <a:r>
              <a:rPr lang="en-US" b="1" dirty="0" smtClean="0"/>
              <a:t>in motion</a:t>
            </a:r>
            <a:r>
              <a:rPr lang="en-US" dirty="0" smtClean="0"/>
              <a:t>. </a:t>
            </a:r>
            <a:endParaRPr lang="en-CA" dirty="0" smtClean="0"/>
          </a:p>
          <a:p>
            <a:endParaRPr lang="en-CA" dirty="0"/>
          </a:p>
        </p:txBody>
      </p:sp>
      <p:pic>
        <p:nvPicPr>
          <p:cNvPr id="4" name="Picture 3" descr="Screen Shot 2016-11-09 at 11.59.1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645024"/>
            <a:ext cx="5397500" cy="31115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Electric Current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CA" sz="3200" dirty="0" smtClean="0"/>
              <a:t>Due to the force of repulsion between like charges, electrons of conductors in a circuit are constantly “pushed” from one atom to the next. </a:t>
            </a:r>
          </a:p>
          <a:p>
            <a:pPr lvl="1"/>
            <a:r>
              <a:rPr lang="en-CA" sz="2800" dirty="0" smtClean="0"/>
              <a:t>Charges move along the length of the circuit. </a:t>
            </a:r>
          </a:p>
          <a:p>
            <a:pPr lvl="1"/>
            <a:r>
              <a:rPr lang="en-CA" sz="2800" dirty="0" smtClean="0"/>
              <a:t>As soon as current is generated at one point in the circuit, all the electrons are set in motion.</a:t>
            </a:r>
          </a:p>
          <a:p>
            <a:pPr lvl="0"/>
            <a:r>
              <a:rPr lang="en-CA" sz="3200" dirty="0" smtClean="0"/>
              <a:t>Electric current is the orderly flow of negative charges carried by </a:t>
            </a:r>
            <a:r>
              <a:rPr lang="en-CA" sz="3200" b="1" dirty="0" smtClean="0"/>
              <a:t>electrons</a:t>
            </a:r>
            <a:r>
              <a:rPr lang="en-CA" sz="3200" dirty="0" smtClean="0"/>
              <a:t>.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Electric Current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CA" sz="3200" dirty="0" smtClean="0"/>
              <a:t>Due to the force of repulsion between like charges, electrons of conductors in a circuit are constantly “pushed” from one atom to the next. </a:t>
            </a:r>
          </a:p>
          <a:p>
            <a:pPr lvl="1"/>
            <a:r>
              <a:rPr lang="en-CA" sz="2800" dirty="0" smtClean="0"/>
              <a:t>Charges move along the length of the circuit. </a:t>
            </a:r>
          </a:p>
          <a:p>
            <a:pPr lvl="1"/>
            <a:r>
              <a:rPr lang="en-CA" sz="2800" dirty="0" smtClean="0"/>
              <a:t>As soon as current is generated at one point in the circuit, all the electrons are set in motion.</a:t>
            </a:r>
          </a:p>
          <a:p>
            <a:pPr lvl="0"/>
            <a:r>
              <a:rPr lang="en-CA" sz="3200" dirty="0" smtClean="0"/>
              <a:t>Electric current is the orderly flow of negative charges carried by </a:t>
            </a:r>
            <a:r>
              <a:rPr lang="en-CA" sz="3200" b="1" dirty="0" smtClean="0"/>
              <a:t>electrons</a:t>
            </a:r>
            <a:r>
              <a:rPr lang="en-CA" sz="3200" dirty="0" smtClean="0"/>
              <a:t>.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Electric Current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pic>
        <p:nvPicPr>
          <p:cNvPr id="4" name="il_fi" descr="http://2.bp.blogspot.com/_uY2jpKMpOe4/TAJH5ZMU7iI/AAAAAAAAAQc/DtdUr59ef3o/s1600/Electric+current+flow.jpg"/>
          <p:cNvPicPr/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971600" y="1700808"/>
            <a:ext cx="7128792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Current Intensity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Current intensity</a:t>
            </a:r>
            <a:r>
              <a:rPr lang="en-US" dirty="0" smtClean="0"/>
              <a:t> is the measure of the number of electric charges (measured in Coulombs) flowing past a point in an electric circuit every second.</a:t>
            </a:r>
            <a:endParaRPr lang="en-CA" dirty="0" smtClean="0"/>
          </a:p>
          <a:p>
            <a:pPr lvl="0"/>
            <a:r>
              <a:rPr lang="en-US" dirty="0" smtClean="0"/>
              <a:t>The symbol for current intensity is the letter </a:t>
            </a:r>
            <a:r>
              <a:rPr lang="en-US" b="1" dirty="0" smtClean="0"/>
              <a:t>I</a:t>
            </a:r>
            <a:r>
              <a:rPr lang="en-US" dirty="0" smtClean="0"/>
              <a:t>.</a:t>
            </a:r>
            <a:endParaRPr lang="en-CA" dirty="0" smtClean="0"/>
          </a:p>
          <a:p>
            <a:pPr lvl="0"/>
            <a:r>
              <a:rPr lang="en-US" dirty="0" smtClean="0"/>
              <a:t>Current intensity is measured in amperes or amps, symbol </a:t>
            </a:r>
            <a:r>
              <a:rPr lang="en-US" b="1" dirty="0" smtClean="0"/>
              <a:t>A</a:t>
            </a:r>
            <a:r>
              <a:rPr lang="en-US" dirty="0" smtClean="0"/>
              <a:t>.</a:t>
            </a:r>
            <a:endParaRPr lang="en-CA" dirty="0" smtClean="0"/>
          </a:p>
          <a:p>
            <a:r>
              <a:rPr lang="en-US" dirty="0" smtClean="0"/>
              <a:t>Current intensity is measured with an </a:t>
            </a:r>
            <a:r>
              <a:rPr lang="en-US" b="1" dirty="0" smtClean="0"/>
              <a:t>ammeter</a:t>
            </a:r>
            <a:r>
              <a:rPr lang="en-US" dirty="0" smtClean="0"/>
              <a:t> in an electric circuit.</a:t>
            </a:r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7984" y="5157192"/>
            <a:ext cx="2088232" cy="14538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1. What is electricity?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CA" dirty="0" smtClean="0"/>
              <a:t>The Greeks observed that, when rubbed, amber could attract small objects.</a:t>
            </a:r>
          </a:p>
          <a:p>
            <a:pPr lvl="0"/>
            <a:r>
              <a:rPr lang="en-US" dirty="0" smtClean="0"/>
              <a:t>In the 16</a:t>
            </a:r>
            <a:r>
              <a:rPr lang="en-US" baseline="30000" dirty="0" smtClean="0"/>
              <a:t>th</a:t>
            </a:r>
            <a:r>
              <a:rPr lang="en-US" dirty="0" smtClean="0"/>
              <a:t> century, the concept of positive and negative charges was introduced to explain this behavior.</a:t>
            </a:r>
            <a:endParaRPr lang="en-CA" dirty="0" smtClean="0"/>
          </a:p>
          <a:p>
            <a:pPr lvl="0"/>
            <a:r>
              <a:rPr lang="en-US" b="1" dirty="0" smtClean="0"/>
              <a:t>Electricity is thus a phenomena caused by positive and negative charges.</a:t>
            </a:r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Potential Difference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The </a:t>
            </a:r>
            <a:r>
              <a:rPr lang="en-US" b="1" dirty="0" smtClean="0"/>
              <a:t>potential difference</a:t>
            </a:r>
            <a:r>
              <a:rPr lang="en-US" dirty="0" smtClean="0"/>
              <a:t> is the amount of energy transferred between two points in an electric circuit.</a:t>
            </a:r>
            <a:endParaRPr lang="en-CA" dirty="0" smtClean="0"/>
          </a:p>
          <a:p>
            <a:pPr lvl="0"/>
            <a:r>
              <a:rPr lang="en-US" dirty="0" smtClean="0"/>
              <a:t>As charges in the circuit flow from one point to the next, the charges transfer their energy to other components (ex. light bulb, buzzer, heating element, the conductor/wire itself).</a:t>
            </a:r>
            <a:endParaRPr lang="en-CA" dirty="0"/>
          </a:p>
        </p:txBody>
      </p:sp>
      <p:pic>
        <p:nvPicPr>
          <p:cNvPr id="4" name="Picture 3" descr="Description: Description: u9l1c1.gif"/>
          <p:cNvPicPr/>
          <p:nvPr/>
        </p:nvPicPr>
        <p:blipFill>
          <a:blip r:embed="rId2" cstate="print"/>
          <a:srcRect l="10058"/>
          <a:stretch>
            <a:fillRect/>
          </a:stretch>
        </p:blipFill>
        <p:spPr bwMode="auto">
          <a:xfrm>
            <a:off x="5508104" y="3933056"/>
            <a:ext cx="3096344" cy="2558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Potential Difference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2951240" cy="44958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Measuring the potential difference on either side of a component is to evaluate the amount of energy transferred to the component.</a:t>
            </a:r>
            <a:endParaRPr lang="en-CA" dirty="0" smtClean="0"/>
          </a:p>
          <a:p>
            <a:endParaRPr lang="en-CA" dirty="0"/>
          </a:p>
        </p:txBody>
      </p:sp>
      <p:pic>
        <p:nvPicPr>
          <p:cNvPr id="4" name="Picture 3" descr="Screen Shot 2016-11-09 at 12.00.3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669" y="1844824"/>
            <a:ext cx="5401827" cy="401427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Potential Difference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Potential difference (symbol </a:t>
            </a:r>
            <a:r>
              <a:rPr lang="en-US" b="1" i="1" dirty="0" smtClean="0"/>
              <a:t>V</a:t>
            </a:r>
            <a:r>
              <a:rPr lang="en-US" dirty="0" smtClean="0"/>
              <a:t>) is measured in Volts (</a:t>
            </a:r>
            <a:r>
              <a:rPr lang="en-US" b="1" dirty="0" smtClean="0"/>
              <a:t>V</a:t>
            </a:r>
            <a:r>
              <a:rPr lang="en-US" dirty="0" smtClean="0"/>
              <a:t>). 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In an electric circuit, a </a:t>
            </a:r>
            <a:r>
              <a:rPr lang="en-US" b="1" dirty="0" smtClean="0"/>
              <a:t>voltmeter</a:t>
            </a:r>
            <a:r>
              <a:rPr lang="en-US" dirty="0" smtClean="0"/>
              <a:t> is the instrument used to measure potential difference.</a:t>
            </a:r>
            <a:endParaRPr lang="en-CA" dirty="0" smtClean="0"/>
          </a:p>
          <a:p>
            <a:endParaRPr lang="en-CA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848" y="2492896"/>
            <a:ext cx="2016224" cy="17473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Potential Difference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In an electric circuit, a </a:t>
            </a:r>
            <a:r>
              <a:rPr lang="en-US" b="1" dirty="0" smtClean="0"/>
              <a:t>voltmeter</a:t>
            </a:r>
            <a:r>
              <a:rPr lang="en-US" dirty="0" smtClean="0"/>
              <a:t> is the instrument used to measure potential difference.</a:t>
            </a:r>
            <a:endParaRPr lang="en-CA" dirty="0" smtClean="0"/>
          </a:p>
          <a:p>
            <a:pPr lvl="0"/>
            <a:r>
              <a:rPr lang="en-US" dirty="0" smtClean="0"/>
              <a:t>The energy of the charges in the circuit come from a power supply (ex. battery, generator).</a:t>
            </a:r>
            <a:endParaRPr lang="en-CA" dirty="0" smtClean="0"/>
          </a:p>
          <a:p>
            <a:pPr lvl="0"/>
            <a:r>
              <a:rPr lang="en-US" dirty="0" smtClean="0"/>
              <a:t>A battery transforms chemical energy into electrical energy.</a:t>
            </a:r>
            <a:endParaRPr lang="en-CA" dirty="0" smtClean="0"/>
          </a:p>
          <a:p>
            <a:pPr lvl="0"/>
            <a:r>
              <a:rPr lang="en-US" dirty="0" smtClean="0"/>
              <a:t>A generator transforms mechanical energy into electrical energy.</a:t>
            </a:r>
            <a:endParaRPr lang="en-CA" dirty="0" smtClean="0"/>
          </a:p>
          <a:p>
            <a:endParaRPr lang="en-CA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Resistance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Electrical resistance is the ability of a material to hinder the flow of electric current.</a:t>
            </a:r>
            <a:endParaRPr lang="en-CA" dirty="0" smtClean="0"/>
          </a:p>
          <a:p>
            <a:pPr lvl="0"/>
            <a:r>
              <a:rPr lang="en-US" dirty="0" smtClean="0"/>
              <a:t>A resistor is a component in a circuit that will transform electrical energy into another form of energy.</a:t>
            </a:r>
            <a:endParaRPr lang="en-CA" dirty="0" smtClean="0"/>
          </a:p>
          <a:p>
            <a:pPr lvl="1">
              <a:tabLst>
                <a:tab pos="357188" algn="l"/>
              </a:tabLst>
            </a:pPr>
            <a:r>
              <a:rPr lang="en-US" dirty="0" smtClean="0"/>
              <a:t>A fan will turn electrical energy into mechanical energy.</a:t>
            </a:r>
            <a:endParaRPr lang="en-CA" dirty="0" smtClean="0"/>
          </a:p>
          <a:p>
            <a:pPr lvl="1">
              <a:tabLst>
                <a:tab pos="357188" algn="l"/>
              </a:tabLst>
            </a:pPr>
            <a:r>
              <a:rPr lang="en-US" dirty="0" smtClean="0"/>
              <a:t>A heating element in a toaster will turn electrical energy into thermal energy.</a:t>
            </a:r>
            <a:endParaRPr lang="en-CA" dirty="0" smtClean="0"/>
          </a:p>
          <a:p>
            <a:pPr lvl="0"/>
            <a:r>
              <a:rPr lang="en-US" dirty="0" smtClean="0"/>
              <a:t>The higher the resistance of a material, the more energy it takes for the current to flow through it.</a:t>
            </a:r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Resistance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 smtClean="0"/>
              <a:t>Resistors have the opposite effect on charges of the power supply; they lower their energy instead of increasing them.</a:t>
            </a:r>
            <a:endParaRPr lang="en-CA" sz="3200" dirty="0" smtClean="0"/>
          </a:p>
          <a:p>
            <a:pPr lvl="1"/>
            <a:r>
              <a:rPr lang="en-US" sz="2800" dirty="0" smtClean="0"/>
              <a:t>Note: Electrical conductivity or </a:t>
            </a:r>
            <a:r>
              <a:rPr lang="en-US" sz="2800" b="1" dirty="0" smtClean="0"/>
              <a:t>conductance</a:t>
            </a:r>
            <a:r>
              <a:rPr lang="en-US" sz="2800" dirty="0" smtClean="0"/>
              <a:t> is the opposite of resistance. The higher the conductivity of a material, the better it is at conducting and the </a:t>
            </a:r>
            <a:r>
              <a:rPr lang="en-US" sz="2800" b="1" dirty="0" smtClean="0"/>
              <a:t>lower</a:t>
            </a:r>
            <a:r>
              <a:rPr lang="en-US" sz="2800" dirty="0" smtClean="0"/>
              <a:t> its resistance.</a:t>
            </a:r>
          </a:p>
          <a:p>
            <a:pPr lvl="0"/>
            <a:r>
              <a:rPr lang="en-US" sz="3200" dirty="0" smtClean="0"/>
              <a:t>Resistance (R) is measured in Ohm’s (</a:t>
            </a:r>
            <a:r>
              <a:rPr lang="en-US" sz="3200" dirty="0" smtClean="0">
                <a:sym typeface="Symbol"/>
              </a:rPr>
              <a:t></a:t>
            </a:r>
            <a:r>
              <a:rPr lang="en-US" sz="3200" dirty="0" smtClean="0"/>
              <a:t>).</a:t>
            </a:r>
            <a:endParaRPr lang="en-CA" sz="3200" dirty="0" smtClean="0"/>
          </a:p>
          <a:p>
            <a:endParaRPr lang="en-CA" sz="3100" dirty="0" smtClean="0"/>
          </a:p>
          <a:p>
            <a:endParaRPr lang="en-CA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Resistance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sz="3200" dirty="0" smtClean="0"/>
              <a:t>Factors affecting resistance:</a:t>
            </a:r>
            <a:endParaRPr lang="en-CA" sz="3200" dirty="0" smtClean="0"/>
          </a:p>
          <a:p>
            <a:pPr lvl="1"/>
            <a:r>
              <a:rPr lang="en-US" sz="2800" dirty="0" smtClean="0"/>
              <a:t>nature of the substance: poor conductors have a higher resistance than good conductors</a:t>
            </a:r>
            <a:endParaRPr lang="en-CA" sz="2800" dirty="0" smtClean="0"/>
          </a:p>
          <a:p>
            <a:pPr lvl="1"/>
            <a:r>
              <a:rPr lang="en-US" sz="2800" dirty="0" smtClean="0"/>
              <a:t>length: the longer an element or wire, the greater the resistance</a:t>
            </a:r>
            <a:endParaRPr lang="en-CA" sz="2800" dirty="0" smtClean="0"/>
          </a:p>
          <a:p>
            <a:pPr lvl="1"/>
            <a:r>
              <a:rPr lang="en-US" sz="2800" dirty="0" smtClean="0"/>
              <a:t>diameter: the small the diameter of an element, the greater the resistance</a:t>
            </a:r>
            <a:endParaRPr lang="en-CA" sz="2800" dirty="0" smtClean="0"/>
          </a:p>
          <a:p>
            <a:pPr lvl="1"/>
            <a:r>
              <a:rPr lang="en-US" sz="2800" dirty="0" smtClean="0"/>
              <a:t>temperature: the higher the temperature of an element, the greater the resistance</a:t>
            </a:r>
            <a:endParaRPr lang="en-CA" sz="2800" dirty="0" smtClean="0"/>
          </a:p>
          <a:p>
            <a:endParaRPr lang="en-CA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Shot 2016-11-10 at 8.28.18 AM.png"/>
          <p:cNvPicPr>
            <a:picLocks noGrp="1" noChangeAspect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" b="3513"/>
          <a:stretch/>
        </p:blipFill>
        <p:spPr>
          <a:xfrm>
            <a:off x="539552" y="260648"/>
            <a:ext cx="8153400" cy="6247150"/>
          </a:xfrm>
        </p:spPr>
      </p:pic>
    </p:spTree>
    <p:extLst>
      <p:ext uri="{BB962C8B-B14F-4D97-AF65-F5344CB8AC3E}">
        <p14:creationId xmlns:p14="http://schemas.microsoft.com/office/powerpoint/2010/main" val="13067732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153400" cy="990600"/>
          </a:xfrm>
        </p:spPr>
        <p:txBody>
          <a:bodyPr/>
          <a:lstStyle/>
          <a:p>
            <a:r>
              <a:rPr lang="en-CA" dirty="0" smtClean="0"/>
              <a:t>Ohm’s Law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This law relates resistance, current intensity and potential difference.</a:t>
            </a:r>
          </a:p>
          <a:p>
            <a:r>
              <a:rPr lang="en-US" dirty="0" smtClean="0"/>
              <a:t>Ohm’s law applies only to conductors and not to insulators or semiconductors.</a:t>
            </a:r>
            <a:endParaRPr lang="en-CA" dirty="0" smtClean="0"/>
          </a:p>
          <a:p>
            <a:r>
              <a:rPr lang="en-US" dirty="0" smtClean="0"/>
              <a:t>Ohm’s </a:t>
            </a:r>
            <a:r>
              <a:rPr lang="en-CA" dirty="0" smtClean="0"/>
              <a:t>Law: </a:t>
            </a:r>
          </a:p>
          <a:p>
            <a:pPr lvl="1" algn="ctr">
              <a:buNone/>
            </a:pPr>
            <a:r>
              <a:rPr lang="en-US" sz="4800" dirty="0" smtClean="0"/>
              <a:t>V = I x R</a:t>
            </a:r>
            <a:endParaRPr lang="en-CA" sz="4800" dirty="0"/>
          </a:p>
        </p:txBody>
      </p:sp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6228184" y="4077072"/>
            <a:ext cx="2160240" cy="1728192"/>
            <a:chOff x="5595" y="2205"/>
            <a:chExt cx="2160" cy="1620"/>
          </a:xfrm>
        </p:grpSpPr>
        <p:grpSp>
          <p:nvGrpSpPr>
            <p:cNvPr id="35843" name="Group 3"/>
            <p:cNvGrpSpPr>
              <a:grpSpLocks/>
            </p:cNvGrpSpPr>
            <p:nvPr/>
          </p:nvGrpSpPr>
          <p:grpSpPr bwMode="auto">
            <a:xfrm>
              <a:off x="5595" y="2205"/>
              <a:ext cx="2160" cy="1620"/>
              <a:chOff x="5595" y="2205"/>
              <a:chExt cx="2160" cy="1620"/>
            </a:xfrm>
          </p:grpSpPr>
          <p:sp>
            <p:nvSpPr>
              <p:cNvPr id="35844" name="AutoShape 4"/>
              <p:cNvSpPr>
                <a:spLocks noChangeArrowheads="1"/>
              </p:cNvSpPr>
              <p:nvPr/>
            </p:nvSpPr>
            <p:spPr bwMode="auto">
              <a:xfrm>
                <a:off x="5595" y="2205"/>
                <a:ext cx="2160" cy="1620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cxnSp>
            <p:nvCxnSpPr>
              <p:cNvPr id="35845" name="AutoShape 5"/>
              <p:cNvCxnSpPr>
                <a:cxnSpLocks noChangeShapeType="1"/>
              </p:cNvCxnSpPr>
              <p:nvPr/>
            </p:nvCxnSpPr>
            <p:spPr bwMode="auto">
              <a:xfrm>
                <a:off x="6675" y="3165"/>
                <a:ext cx="15" cy="660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35846" name="AutoShape 6"/>
              <p:cNvCxnSpPr>
                <a:cxnSpLocks noChangeShapeType="1"/>
              </p:cNvCxnSpPr>
              <p:nvPr/>
            </p:nvCxnSpPr>
            <p:spPr bwMode="auto">
              <a:xfrm>
                <a:off x="6045" y="3165"/>
                <a:ext cx="1260" cy="0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35847" name="Text Box 7"/>
            <p:cNvSpPr txBox="1">
              <a:spLocks noChangeArrowheads="1"/>
            </p:cNvSpPr>
            <p:nvPr/>
          </p:nvSpPr>
          <p:spPr bwMode="auto">
            <a:xfrm>
              <a:off x="6459" y="2678"/>
              <a:ext cx="630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CA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V</a:t>
              </a:r>
              <a:endPara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48" name="Text Box 8"/>
            <p:cNvSpPr txBox="1">
              <a:spLocks noChangeArrowheads="1"/>
            </p:cNvSpPr>
            <p:nvPr/>
          </p:nvSpPr>
          <p:spPr bwMode="auto">
            <a:xfrm>
              <a:off x="6243" y="3240"/>
              <a:ext cx="630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CA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I</a:t>
              </a:r>
              <a:endPara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49" name="Text Box 9"/>
            <p:cNvSpPr txBox="1">
              <a:spLocks noChangeArrowheads="1"/>
            </p:cNvSpPr>
            <p:nvPr/>
          </p:nvSpPr>
          <p:spPr bwMode="auto">
            <a:xfrm>
              <a:off x="6819" y="3270"/>
              <a:ext cx="630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CA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Electrical Power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Ohm’s law applies only to conductors and not to insulators or semiconductors.</a:t>
            </a:r>
            <a:endParaRPr lang="en-CA" dirty="0" smtClean="0"/>
          </a:p>
          <a:p>
            <a:pPr lvl="0"/>
            <a:r>
              <a:rPr lang="en-US" dirty="0" smtClean="0"/>
              <a:t>Measure of the rate of transformation of electrical energy.</a:t>
            </a:r>
            <a:endParaRPr lang="en-CA" dirty="0" smtClean="0"/>
          </a:p>
          <a:p>
            <a:pPr lvl="0"/>
            <a:r>
              <a:rPr lang="en-US" dirty="0" smtClean="0"/>
              <a:t>The unit of measurement of electrical power (P) is the Watt (W).</a:t>
            </a:r>
            <a:endParaRPr lang="en-CA" dirty="0" smtClean="0"/>
          </a:p>
          <a:p>
            <a:pPr lvl="1"/>
            <a:r>
              <a:rPr lang="en-US" dirty="0" smtClean="0"/>
              <a:t>A 100W light bulb converts more energy into heat and light every second than a 60W bulb.</a:t>
            </a:r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Electrical Charges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 smtClean="0"/>
              <a:t>Electrical charges exist due to the presence of electrons and protons in the atom.</a:t>
            </a:r>
            <a:endParaRPr lang="en-CA" sz="3200" dirty="0" smtClean="0"/>
          </a:p>
          <a:p>
            <a:pPr lvl="1"/>
            <a:r>
              <a:rPr lang="en-US" sz="2800" dirty="0" smtClean="0"/>
              <a:t>The protons have a positive charge and are fixed in place in the nucleus.</a:t>
            </a:r>
            <a:endParaRPr lang="en-CA" sz="2800" dirty="0" smtClean="0"/>
          </a:p>
          <a:p>
            <a:pPr lvl="1"/>
            <a:r>
              <a:rPr lang="en-US" sz="2800" dirty="0" smtClean="0"/>
              <a:t>Electrons have a negative charge and the electrons in the outermost energy level can be transferred to other atoms.</a:t>
            </a:r>
            <a:endParaRPr lang="en-CA" sz="2800" dirty="0" smtClean="0"/>
          </a:p>
          <a:p>
            <a:endParaRPr lang="en-CA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Electrical Power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Power can be calculated in two ways: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8104" y="2420888"/>
            <a:ext cx="2397170" cy="864096"/>
          </a:xfrm>
          <a:prstGeom prst="rect">
            <a:avLst/>
          </a:prstGeom>
          <a:noFill/>
        </p:spPr>
      </p:pic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2420888"/>
            <a:ext cx="2995533" cy="1152128"/>
          </a:xfrm>
          <a:prstGeom prst="rect">
            <a:avLst/>
          </a:prstGeom>
          <a:noFill/>
        </p:spPr>
      </p:pic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Electrical Power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The amount of electrical energy used by a device can be determined by multiplying its electrical power by time.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When energy is expressed in Joules, power is in watts and time is in seconds.</a:t>
            </a:r>
            <a:endParaRPr lang="en-CA" dirty="0" smtClean="0"/>
          </a:p>
          <a:p>
            <a:pPr lvl="0"/>
            <a:r>
              <a:rPr lang="en-US" dirty="0" smtClean="0"/>
              <a:t>Since the unit of Joules is so small, most power companies use a unit other than the Joule, the kilowatt hour (kWh).</a:t>
            </a:r>
            <a:endParaRPr lang="en-CA" dirty="0" smtClean="0"/>
          </a:p>
          <a:p>
            <a:pPr lvl="0"/>
            <a:r>
              <a:rPr lang="en-US" dirty="0" smtClean="0"/>
              <a:t>When energy is expressed in kilowatt hours (kWh), power is in kilowatts and time is in hours.</a:t>
            </a:r>
            <a:endParaRPr lang="en-CA" dirty="0" smtClean="0"/>
          </a:p>
          <a:p>
            <a:pPr lvl="0"/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2420888"/>
            <a:ext cx="3110281" cy="936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Electric Circuits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3200" dirty="0" smtClean="0"/>
              <a:t>An electrical circuit is a network in which electrical charges can flow continuously in a loop.</a:t>
            </a:r>
            <a:endParaRPr lang="en-CA" sz="3200" dirty="0" smtClean="0"/>
          </a:p>
          <a:p>
            <a:pPr lvl="0"/>
            <a:r>
              <a:rPr lang="en-US" sz="3200" dirty="0" smtClean="0"/>
              <a:t>An electrical circuits must contain the following:</a:t>
            </a:r>
            <a:endParaRPr lang="en-CA" sz="3200" dirty="0" smtClean="0"/>
          </a:p>
          <a:p>
            <a:pPr lvl="1"/>
            <a:r>
              <a:rPr lang="en-US" sz="2800" dirty="0" smtClean="0"/>
              <a:t>a power supply to create a potential difference (measure in volts)</a:t>
            </a:r>
            <a:endParaRPr lang="en-CA" sz="2800" dirty="0" smtClean="0"/>
          </a:p>
          <a:p>
            <a:pPr lvl="1"/>
            <a:r>
              <a:rPr lang="en-US" sz="2800" dirty="0" smtClean="0"/>
              <a:t>one or more elements that uses electrical energy (their resistance is measured in ohms)</a:t>
            </a:r>
            <a:endParaRPr lang="en-CA" sz="2800" dirty="0" smtClean="0"/>
          </a:p>
          <a:p>
            <a:pPr lvl="1"/>
            <a:r>
              <a:rPr lang="en-US" sz="2800" dirty="0" smtClean="0"/>
              <a:t>wires that carry the charges from the power supply to the circuits elements and back (the current intensity in the wires is measured in amperes)</a:t>
            </a:r>
            <a:endParaRPr lang="en-CA" sz="2800" dirty="0" smtClean="0"/>
          </a:p>
          <a:p>
            <a:pPr lvl="0">
              <a:buNone/>
            </a:pPr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Electric Circuits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When a circuit contains two or more elements they can be connected in series or in parallel.</a:t>
            </a:r>
            <a:endParaRPr lang="en-CA" dirty="0" smtClean="0"/>
          </a:p>
          <a:p>
            <a:r>
              <a:rPr lang="en-CA" dirty="0" smtClean="0"/>
              <a:t>Series circuit:</a:t>
            </a:r>
          </a:p>
          <a:p>
            <a:pPr lvl="1"/>
            <a:r>
              <a:rPr lang="en-US" dirty="0" smtClean="0"/>
              <a:t>The components are connected all in one path end to end.</a:t>
            </a:r>
            <a:endParaRPr lang="en-CA" dirty="0" smtClean="0"/>
          </a:p>
          <a:p>
            <a:pPr lvl="1"/>
            <a:r>
              <a:rPr lang="en-US" dirty="0" smtClean="0"/>
              <a:t>If there is a break or defect, no current can pass through the entire circuit.</a:t>
            </a:r>
            <a:endParaRPr lang="en-CA" dirty="0" smtClean="0"/>
          </a:p>
          <a:p>
            <a:pPr lvl="1"/>
            <a:r>
              <a:rPr lang="en-US" dirty="0" smtClean="0"/>
              <a:t>Fuses or circuit breakers are a safety feature. They will break the circuit if they become overheated preventing an electrical fire from starting.</a:t>
            </a:r>
            <a:endParaRPr lang="en-CA" dirty="0" smtClean="0"/>
          </a:p>
          <a:p>
            <a:pPr lvl="1"/>
            <a:r>
              <a:rPr lang="en-US" dirty="0" smtClean="0"/>
              <a:t>The energy used by the resistors adds up so that with each new resistor the amount of energy available is reduced.</a:t>
            </a:r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Electric Circuits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Parallel circuit:</a:t>
            </a:r>
          </a:p>
          <a:p>
            <a:pPr lvl="1"/>
            <a:r>
              <a:rPr lang="en-US" dirty="0" smtClean="0"/>
              <a:t>In a parallel circuit, there is at least one branch.</a:t>
            </a:r>
            <a:endParaRPr lang="en-CA" dirty="0" smtClean="0"/>
          </a:p>
          <a:p>
            <a:pPr lvl="1"/>
            <a:r>
              <a:rPr lang="en-US" dirty="0" smtClean="0"/>
              <a:t>The current can travel through two or more paths.</a:t>
            </a:r>
            <a:endParaRPr lang="en-CA" dirty="0" smtClean="0"/>
          </a:p>
          <a:p>
            <a:pPr lvl="1"/>
            <a:r>
              <a:rPr lang="en-US" dirty="0" smtClean="0"/>
              <a:t>The point at which a branch occurs is called a </a:t>
            </a:r>
            <a:r>
              <a:rPr lang="en-US" b="1" dirty="0" smtClean="0"/>
              <a:t>node</a:t>
            </a:r>
            <a:r>
              <a:rPr lang="en-US" dirty="0" smtClean="0"/>
              <a:t>.</a:t>
            </a:r>
            <a:endParaRPr lang="en-CA" dirty="0" smtClean="0"/>
          </a:p>
          <a:p>
            <a:pPr lvl="1"/>
            <a:r>
              <a:rPr lang="en-US" dirty="0" smtClean="0"/>
              <a:t>If an element of the circuit is defective, elements in the other branches can continue functioning because the current can still flow through them.</a:t>
            </a:r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Kirchhoff’s Laws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In a series circuit, electric current obeys the following laws.</a:t>
            </a:r>
            <a:endParaRPr lang="en-CA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Equivalent Resistance 	R</a:t>
            </a:r>
            <a:r>
              <a:rPr lang="en-US" baseline="-25000" dirty="0" smtClean="0"/>
              <a:t>T</a:t>
            </a:r>
            <a:r>
              <a:rPr lang="en-US" dirty="0" smtClean="0"/>
              <a:t> = R</a:t>
            </a:r>
            <a:r>
              <a:rPr lang="en-US" baseline="-25000" dirty="0" smtClean="0"/>
              <a:t>1</a:t>
            </a:r>
            <a:r>
              <a:rPr lang="en-US" dirty="0" smtClean="0"/>
              <a:t> + R</a:t>
            </a:r>
            <a:r>
              <a:rPr lang="en-US" baseline="-25000" dirty="0" smtClean="0"/>
              <a:t>2</a:t>
            </a:r>
            <a:r>
              <a:rPr lang="en-US" dirty="0" smtClean="0"/>
              <a:t> + R</a:t>
            </a:r>
            <a:r>
              <a:rPr lang="en-US" baseline="-25000" dirty="0" smtClean="0"/>
              <a:t>3</a:t>
            </a:r>
            <a:r>
              <a:rPr lang="en-US" dirty="0" smtClean="0"/>
              <a:t>…</a:t>
            </a:r>
            <a:endParaRPr lang="en-CA" dirty="0" smtClean="0"/>
          </a:p>
          <a:p>
            <a:pPr lvl="1"/>
            <a:r>
              <a:rPr lang="en-US" dirty="0" smtClean="0"/>
              <a:t>Equivalent resistance would be the resistance needed for a single resistor to replace several resistors in the same circuit.</a:t>
            </a:r>
            <a:endParaRPr lang="en-CA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Current Intensity 	I</a:t>
            </a:r>
            <a:r>
              <a:rPr lang="en-US" baseline="-25000" dirty="0" smtClean="0"/>
              <a:t>T</a:t>
            </a:r>
            <a:r>
              <a:rPr lang="en-US" dirty="0" smtClean="0"/>
              <a:t> = I</a:t>
            </a:r>
            <a:r>
              <a:rPr lang="en-US" baseline="-25000" dirty="0" smtClean="0"/>
              <a:t>1</a:t>
            </a:r>
            <a:r>
              <a:rPr lang="en-US" dirty="0" smtClean="0"/>
              <a:t> = I</a:t>
            </a:r>
            <a:r>
              <a:rPr lang="en-US" baseline="-25000" dirty="0" smtClean="0"/>
              <a:t>2</a:t>
            </a:r>
            <a:r>
              <a:rPr lang="en-US" dirty="0" smtClean="0"/>
              <a:t> = I</a:t>
            </a:r>
            <a:r>
              <a:rPr lang="en-US" baseline="-25000" dirty="0" smtClean="0"/>
              <a:t>3</a:t>
            </a:r>
            <a:r>
              <a:rPr lang="en-US" dirty="0" smtClean="0"/>
              <a:t>…</a:t>
            </a:r>
            <a:endParaRPr lang="en-CA" dirty="0" smtClean="0"/>
          </a:p>
          <a:p>
            <a:pPr lvl="1"/>
            <a:r>
              <a:rPr lang="en-US" dirty="0" smtClean="0"/>
              <a:t>Regardless of where an ammeter is placed in series, the current intensity in a series circuit is the same throughout.</a:t>
            </a:r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Kirchhoff’s Laws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 startAt="3"/>
            </a:pPr>
            <a:r>
              <a:rPr lang="en-US" dirty="0" smtClean="0"/>
              <a:t>Potential Difference	V</a:t>
            </a:r>
            <a:r>
              <a:rPr lang="en-US" baseline="-25000" dirty="0" smtClean="0"/>
              <a:t>T</a:t>
            </a:r>
            <a:r>
              <a:rPr lang="en-US" dirty="0" smtClean="0"/>
              <a:t> = V</a:t>
            </a:r>
            <a:r>
              <a:rPr lang="en-US" baseline="-25000" dirty="0" smtClean="0"/>
              <a:t>1</a:t>
            </a:r>
            <a:r>
              <a:rPr lang="en-US" dirty="0" smtClean="0"/>
              <a:t> + V</a:t>
            </a:r>
            <a:r>
              <a:rPr lang="en-US" baseline="-25000" dirty="0" smtClean="0"/>
              <a:t>2</a:t>
            </a:r>
            <a:r>
              <a:rPr lang="en-US" dirty="0" smtClean="0"/>
              <a:t> + V</a:t>
            </a:r>
            <a:r>
              <a:rPr lang="en-US" baseline="-25000" dirty="0" smtClean="0"/>
              <a:t>3</a:t>
            </a:r>
            <a:r>
              <a:rPr lang="en-US" dirty="0" smtClean="0"/>
              <a:t>…</a:t>
            </a:r>
            <a:endParaRPr lang="en-CA" dirty="0" smtClean="0"/>
          </a:p>
          <a:p>
            <a:pPr lvl="1"/>
            <a:r>
              <a:rPr lang="en-US" dirty="0" smtClean="0"/>
              <a:t>The total potential difference of the battery is equal to the sum of the individual potential differences of any resistors or light bulbs in series.</a:t>
            </a:r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Electrical Charges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 smtClean="0"/>
              <a:t>A negatively charged body has </a:t>
            </a:r>
            <a:r>
              <a:rPr lang="en-US" sz="3200" b="1" dirty="0" smtClean="0"/>
              <a:t>more</a:t>
            </a:r>
            <a:r>
              <a:rPr lang="en-US" sz="3200" dirty="0" smtClean="0"/>
              <a:t> electrons (acquired from a transfer of charges) than protons.</a:t>
            </a:r>
            <a:endParaRPr lang="en-CA" sz="3200" dirty="0" smtClean="0"/>
          </a:p>
          <a:p>
            <a:pPr lvl="0"/>
            <a:r>
              <a:rPr lang="en-US" sz="3200" dirty="0" smtClean="0"/>
              <a:t>A positively charged body has </a:t>
            </a:r>
            <a:r>
              <a:rPr lang="en-US" sz="3200" b="1" dirty="0" smtClean="0"/>
              <a:t>fewer</a:t>
            </a:r>
            <a:r>
              <a:rPr lang="en-US" sz="3200" dirty="0" smtClean="0"/>
              <a:t> electrons than protons.</a:t>
            </a:r>
            <a:endParaRPr lang="en-CA" sz="3200" dirty="0" smtClean="0"/>
          </a:p>
          <a:p>
            <a:pPr lvl="0"/>
            <a:r>
              <a:rPr lang="en-US" sz="3200" dirty="0" smtClean="0"/>
              <a:t>Note that protons cannot be transferred as they are firmly in place in the nucleus.</a:t>
            </a:r>
            <a:endParaRPr lang="en-CA" sz="3200" dirty="0" smtClean="0"/>
          </a:p>
          <a:p>
            <a:endParaRPr lang="en-C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Electrical Charges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 smtClean="0"/>
              <a:t>The unit of measurement for electrical in the Coulomb (C) and the variable used to represent electrical charge is the variable </a:t>
            </a:r>
            <a:r>
              <a:rPr lang="en-US" sz="3200" i="1" dirty="0" smtClean="0"/>
              <a:t>q.</a:t>
            </a:r>
            <a:endParaRPr lang="en-CA" sz="3200" dirty="0" smtClean="0"/>
          </a:p>
          <a:p>
            <a:pPr lvl="0"/>
            <a:r>
              <a:rPr lang="en-US" sz="3200" dirty="0" smtClean="0"/>
              <a:t>The electrical charge carried by a single electron or proton is 1.602 x 10</a:t>
            </a:r>
            <a:r>
              <a:rPr lang="en-US" sz="3200" baseline="30000" dirty="0" smtClean="0"/>
              <a:t>-19</a:t>
            </a:r>
            <a:r>
              <a:rPr lang="en-US" sz="3200" dirty="0" smtClean="0"/>
              <a:t>.</a:t>
            </a:r>
            <a:endParaRPr lang="en-CA" sz="3200" dirty="0" smtClean="0"/>
          </a:p>
          <a:p>
            <a:pPr lvl="0"/>
            <a:r>
              <a:rPr lang="en-US" sz="3200" dirty="0" smtClean="0"/>
              <a:t>How many electrons would carry a charge of one Coulomb?</a:t>
            </a:r>
            <a:endParaRPr lang="en-CA" sz="3200" dirty="0" smtClean="0"/>
          </a:p>
          <a:p>
            <a:endParaRPr lang="en-C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Attraction and Repulsion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Like charges repel each other.</a:t>
            </a:r>
            <a:endParaRPr lang="en-CA" dirty="0" smtClean="0"/>
          </a:p>
          <a:p>
            <a:pPr lvl="0"/>
            <a:r>
              <a:rPr lang="en-US" dirty="0" smtClean="0"/>
              <a:t>Opposite charges attract.</a:t>
            </a:r>
            <a:endParaRPr lang="en-CA" dirty="0" smtClean="0"/>
          </a:p>
          <a:p>
            <a:pPr lvl="0"/>
            <a:r>
              <a:rPr lang="en-US" dirty="0" smtClean="0"/>
              <a:t>The force of attraction or repulsion between charged bodies is called </a:t>
            </a:r>
            <a:r>
              <a:rPr lang="en-US" i="1" dirty="0" smtClean="0"/>
              <a:t>electrical force.</a:t>
            </a:r>
            <a:endParaRPr lang="en-CA" dirty="0" smtClean="0"/>
          </a:p>
          <a:p>
            <a:pPr lvl="0"/>
            <a:r>
              <a:rPr lang="en-US" dirty="0" smtClean="0"/>
              <a:t>Electrical charges cannot be created or destroyed, they can only be transferred.</a:t>
            </a:r>
            <a:endParaRPr lang="en-CA" dirty="0" smtClean="0"/>
          </a:p>
          <a:p>
            <a:endParaRPr lang="en-CA" dirty="0"/>
          </a:p>
        </p:txBody>
      </p:sp>
      <p:pic>
        <p:nvPicPr>
          <p:cNvPr id="4" name="Picture 3" descr="Screen Shot 2016-11-09 at 11.55.3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4294460"/>
            <a:ext cx="3314700" cy="23749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Conductors and Insulators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3200" dirty="0" smtClean="0"/>
              <a:t>Charging an object consists in creating an imbalance in the electrical charge of that object, transferring electrons from one atom to another.</a:t>
            </a:r>
            <a:endParaRPr lang="en-CA" sz="3200" dirty="0" smtClean="0"/>
          </a:p>
          <a:p>
            <a:pPr lvl="0"/>
            <a:r>
              <a:rPr lang="en-US" sz="3200" dirty="0" smtClean="0"/>
              <a:t>A </a:t>
            </a:r>
            <a:r>
              <a:rPr lang="en-US" sz="3200" b="1" dirty="0" smtClean="0"/>
              <a:t>conductor</a:t>
            </a:r>
            <a:r>
              <a:rPr lang="en-US" sz="3200" dirty="0" smtClean="0"/>
              <a:t> will allow the free flow of electrical charges (electricity) to pass through it.</a:t>
            </a:r>
            <a:endParaRPr lang="en-CA" sz="3200" dirty="0" smtClean="0"/>
          </a:p>
          <a:p>
            <a:pPr lvl="1"/>
            <a:r>
              <a:rPr lang="en-US" sz="2800" dirty="0" smtClean="0"/>
              <a:t>Metals and ionic solutions (electrolytes) are conductors. </a:t>
            </a:r>
            <a:endParaRPr lang="en-CA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Conductors and Insulators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b="1" dirty="0" smtClean="0"/>
              <a:t>Insulators</a:t>
            </a:r>
            <a:r>
              <a:rPr lang="en-US" sz="3200" dirty="0" smtClean="0"/>
              <a:t> are substances that prevent the flow of electrical charges.</a:t>
            </a:r>
            <a:endParaRPr lang="en-CA" sz="3200" dirty="0" smtClean="0"/>
          </a:p>
          <a:p>
            <a:pPr lvl="1"/>
            <a:r>
              <a:rPr lang="en-US" sz="2800" dirty="0" smtClean="0"/>
              <a:t>Non-Metals, plastics, wood, glass, rubber and paper are just some examples of insulators.</a:t>
            </a:r>
            <a:endParaRPr lang="en-CA" sz="2800" dirty="0" smtClean="0"/>
          </a:p>
          <a:p>
            <a:pPr lvl="0"/>
            <a:r>
              <a:rPr lang="en-US" sz="3200" b="1" dirty="0" smtClean="0"/>
              <a:t>Semiconductors </a:t>
            </a:r>
            <a:r>
              <a:rPr lang="en-US" sz="3200" dirty="0" smtClean="0"/>
              <a:t>are substances that exhibits variable conductivity.</a:t>
            </a:r>
            <a:endParaRPr lang="en-CA" sz="3200" dirty="0" smtClean="0"/>
          </a:p>
          <a:p>
            <a:pPr lvl="1"/>
            <a:r>
              <a:rPr lang="en-US" sz="2800" dirty="0" smtClean="0"/>
              <a:t>Metalloids and carbon (graphite) are examples of semiconductors.</a:t>
            </a:r>
            <a:endParaRPr lang="en-CA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Electrical Fields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 smtClean="0"/>
              <a:t>An electrical field is the area of space in which the electrical force of a charged body can act on another charged body.</a:t>
            </a:r>
            <a:endParaRPr lang="en-CA" sz="3200" dirty="0" smtClean="0"/>
          </a:p>
          <a:p>
            <a:pPr lvl="0"/>
            <a:r>
              <a:rPr lang="en-US" sz="3200" dirty="0" smtClean="0"/>
              <a:t>Electrical fields are invisible; however, they can be represented by electrical field lines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6918</TotalTime>
  <Words>1817</Words>
  <Application>Microsoft Macintosh PowerPoint</Application>
  <PresentationFormat>On-screen Show (4:3)</PresentationFormat>
  <Paragraphs>162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Median</vt:lpstr>
      <vt:lpstr>Electricity &amp; Magnetism</vt:lpstr>
      <vt:lpstr>1. What is electricity?</vt:lpstr>
      <vt:lpstr>Electrical Charges</vt:lpstr>
      <vt:lpstr>Electrical Charges</vt:lpstr>
      <vt:lpstr>Electrical Charges</vt:lpstr>
      <vt:lpstr>Attraction and Repulsion</vt:lpstr>
      <vt:lpstr>Conductors and Insulators</vt:lpstr>
      <vt:lpstr>Conductors and Insulators</vt:lpstr>
      <vt:lpstr>Electrical Fields</vt:lpstr>
      <vt:lpstr>Electrical Fields</vt:lpstr>
      <vt:lpstr>2. Static Electricity</vt:lpstr>
      <vt:lpstr>2. Static Electricity-Charging an Object</vt:lpstr>
      <vt:lpstr>2. Static Electricity-Charging an Object</vt:lpstr>
      <vt:lpstr>2. Static Electricity-Charging an Object</vt:lpstr>
      <vt:lpstr>3. Dynamic Electricity</vt:lpstr>
      <vt:lpstr>Electric Current</vt:lpstr>
      <vt:lpstr>Electric Current</vt:lpstr>
      <vt:lpstr>Electric Current</vt:lpstr>
      <vt:lpstr>Current Intensity</vt:lpstr>
      <vt:lpstr>Potential Difference</vt:lpstr>
      <vt:lpstr>Potential Difference</vt:lpstr>
      <vt:lpstr>Potential Difference</vt:lpstr>
      <vt:lpstr>Potential Difference</vt:lpstr>
      <vt:lpstr>Resistance</vt:lpstr>
      <vt:lpstr>Resistance</vt:lpstr>
      <vt:lpstr>Resistance</vt:lpstr>
      <vt:lpstr>PowerPoint Presentation</vt:lpstr>
      <vt:lpstr>Ohm’s Law</vt:lpstr>
      <vt:lpstr>Electrical Power</vt:lpstr>
      <vt:lpstr>Electrical Power</vt:lpstr>
      <vt:lpstr>Electrical Power</vt:lpstr>
      <vt:lpstr>Electric Circuits</vt:lpstr>
      <vt:lpstr>Electric Circuits</vt:lpstr>
      <vt:lpstr>Electric Circuits</vt:lpstr>
      <vt:lpstr>Kirchhoff’s Laws</vt:lpstr>
      <vt:lpstr>Kirchhoff’s Laws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Electricity &amp; Magnetism</dc:title>
  <dc:creator>Wallace</dc:creator>
  <cp:lastModifiedBy>Crystal</cp:lastModifiedBy>
  <cp:revision>9</cp:revision>
  <dcterms:created xsi:type="dcterms:W3CDTF">2015-11-10T23:19:29Z</dcterms:created>
  <dcterms:modified xsi:type="dcterms:W3CDTF">2016-11-12T17:06:44Z</dcterms:modified>
</cp:coreProperties>
</file>