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4B47D7-8260-4230-97FA-DC14DF56C5CB}" type="datetimeFigureOut">
              <a:rPr lang="en-CA" smtClean="0"/>
              <a:t>13/12/2015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458761-200F-4912-9C7F-8DF31EF0C7D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sciencecity.oupchina.com.hk/npaw/student/glossary/img/right_hand_grip_rule_1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4/45/Solenoid-1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sciencecity.oupchina.com.hk/npaw/student/glossary/img/right_hand_grip_rule_2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Magnetism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 Electromagnetism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b="1" i="1" dirty="0" smtClean="0"/>
              <a:t>ELECTROMAGNETISM describes all the phenomena resulting from the interaction between electricity and magnetism.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5.1 Magnetising by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To generate a magnetic field using electricity, the electrical charges must be in motion (dynamic electricity) and the magnetic field only lasts as long as the current flows.</a:t>
            </a:r>
          </a:p>
          <a:p>
            <a:r>
              <a:rPr lang="en-CA" dirty="0" smtClean="0"/>
              <a:t> </a:t>
            </a:r>
            <a:r>
              <a:rPr lang="en-CA" b="1" dirty="0" smtClean="0"/>
              <a:t>Magnetic </a:t>
            </a:r>
            <a:r>
              <a:rPr lang="en-CA" b="1" dirty="0" smtClean="0"/>
              <a:t>Field of a Live Wire</a:t>
            </a:r>
            <a:endParaRPr lang="en-CA" dirty="0" smtClean="0"/>
          </a:p>
          <a:p>
            <a:pPr lvl="1"/>
            <a:r>
              <a:rPr lang="en-CA" dirty="0" smtClean="0"/>
              <a:t>Magnetic field lines form circles around live wires and the direction depends on the current direction.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5.1 Magnetising by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To determine the direction of the magnetic field lines generated by a live wire, we use the “right-hand rule”:</a:t>
            </a:r>
          </a:p>
          <a:p>
            <a:endParaRPr lang="en-CA" dirty="0"/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851920" y="3068960"/>
            <a:ext cx="3672408" cy="3168352"/>
            <a:chOff x="4127" y="6693"/>
            <a:chExt cx="3779" cy="3980"/>
          </a:xfrm>
        </p:grpSpPr>
        <p:pic>
          <p:nvPicPr>
            <p:cNvPr id="20483" name="Picture 3" descr="http://sciencecity.oupchina.com.hk/npaw/student/glossary/img/right_hand_grip_rule_1.jpg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4127" y="6693"/>
              <a:ext cx="3779" cy="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4" name="Text Box 4"/>
            <p:cNvSpPr txBox="1">
              <a:spLocks noChangeArrowheads="1"/>
            </p:cNvSpPr>
            <p:nvPr/>
          </p:nvSpPr>
          <p:spPr bwMode="auto">
            <a:xfrm>
              <a:off x="5905" y="9936"/>
              <a:ext cx="806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485" name="AutoShape 5"/>
            <p:cNvCxnSpPr>
              <a:cxnSpLocks noChangeShapeType="1"/>
            </p:cNvCxnSpPr>
            <p:nvPr/>
          </p:nvCxnSpPr>
          <p:spPr bwMode="auto">
            <a:xfrm>
              <a:off x="5980" y="6729"/>
              <a:ext cx="208" cy="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5.1 Magnetising by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b="1" dirty="0" smtClean="0"/>
              <a:t>Magnetic Field of a </a:t>
            </a:r>
            <a:r>
              <a:rPr lang="en-CA" b="1" dirty="0" smtClean="0"/>
              <a:t>Solenoid</a:t>
            </a:r>
            <a:r>
              <a:rPr lang="en-CA" b="1" dirty="0" smtClean="0"/>
              <a:t> </a:t>
            </a:r>
            <a:endParaRPr lang="en-CA" dirty="0" smtClean="0"/>
          </a:p>
          <a:p>
            <a:pPr lvl="1"/>
            <a:r>
              <a:rPr lang="en-CA" dirty="0" smtClean="0"/>
              <a:t>The magnetic field of a straight live wire can be intensified if the wire is rolled into a coil of regularly shaped loops called a solenoid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The intensity of the magnetic field is highest in the center of the cylinder.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3275856" y="3933056"/>
            <a:ext cx="4392488" cy="2016224"/>
            <a:chOff x="4009" y="2742"/>
            <a:chExt cx="4674" cy="1762"/>
          </a:xfrm>
        </p:grpSpPr>
        <p:sp>
          <p:nvSpPr>
            <p:cNvPr id="21507" name="Text Box 3"/>
            <p:cNvSpPr txBox="1">
              <a:spLocks noChangeArrowheads="1"/>
            </p:cNvSpPr>
            <p:nvPr/>
          </p:nvSpPr>
          <p:spPr bwMode="auto">
            <a:xfrm>
              <a:off x="7877" y="3767"/>
              <a:ext cx="806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508" name="AutoShape 4"/>
            <p:cNvCxnSpPr>
              <a:cxnSpLocks noChangeShapeType="1"/>
            </p:cNvCxnSpPr>
            <p:nvPr/>
          </p:nvCxnSpPr>
          <p:spPr bwMode="auto">
            <a:xfrm>
              <a:off x="4076" y="4503"/>
              <a:ext cx="208" cy="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21509" name="Picture 5" descr="http://upload.wikimedia.org/wikipedia/commons/4/45/Solenoid-1.png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4009" y="2742"/>
              <a:ext cx="4320" cy="1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5.1 Magnetising by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b="1" dirty="0" smtClean="0"/>
              <a:t>Magnetic Field of a </a:t>
            </a:r>
            <a:r>
              <a:rPr lang="en-CA" b="1" dirty="0" smtClean="0"/>
              <a:t>Solenoid</a:t>
            </a:r>
            <a:r>
              <a:rPr lang="en-CA" b="1" dirty="0" smtClean="0"/>
              <a:t> </a:t>
            </a:r>
            <a:endParaRPr lang="en-CA" dirty="0" smtClean="0"/>
          </a:p>
          <a:p>
            <a:pPr lvl="0"/>
            <a:r>
              <a:rPr lang="en-CA" sz="3200" dirty="0" smtClean="0"/>
              <a:t>To determine the direction of the magnetic field lines of a solenoid, we use “another right-hand rule”: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15816" y="3645024"/>
            <a:ext cx="4680520" cy="2520280"/>
            <a:chOff x="3825" y="6463"/>
            <a:chExt cx="4596" cy="2776"/>
          </a:xfrm>
        </p:grpSpPr>
        <p:pic>
          <p:nvPicPr>
            <p:cNvPr id="22531" name="Picture 3" descr="http://sciencecity.oupchina.com.hk/npaw/student/glossary/img/right_hand_grip_rule_2.jpg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3825" y="6463"/>
              <a:ext cx="4596" cy="2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2532" name="AutoShape 4"/>
            <p:cNvCxnSpPr>
              <a:cxnSpLocks noChangeShapeType="1"/>
            </p:cNvCxnSpPr>
            <p:nvPr/>
          </p:nvCxnSpPr>
          <p:spPr bwMode="auto">
            <a:xfrm>
              <a:off x="4650" y="8882"/>
              <a:ext cx="208" cy="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7438" y="8467"/>
              <a:ext cx="806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5.1 Magnetising by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Three differences distinguish the magnetic field of a solenoid from that of a bar magnet:</a:t>
            </a:r>
          </a:p>
          <a:p>
            <a:pPr lvl="1"/>
            <a:r>
              <a:rPr lang="en-CA" dirty="0" smtClean="0"/>
              <a:t>T</a:t>
            </a:r>
            <a:r>
              <a:rPr lang="en-US" dirty="0" smtClean="0"/>
              <a:t>he magnetic field of a solenoid can be turned “on” and “off” – not the case for a bar magnet.</a:t>
            </a:r>
            <a:endParaRPr lang="en-CA" dirty="0" smtClean="0"/>
          </a:p>
          <a:p>
            <a:pPr lvl="1"/>
            <a:r>
              <a:rPr lang="en-US" dirty="0" smtClean="0"/>
              <a:t>The direction of the field lines of a solenoid can be altered by reversing the current direction – the magnetic field lines of magnet cannot be reversed.</a:t>
            </a:r>
            <a:endParaRPr lang="en-CA" dirty="0" smtClean="0"/>
          </a:p>
          <a:p>
            <a:pPr lvl="1"/>
            <a:r>
              <a:rPr lang="en-US" dirty="0" smtClean="0"/>
              <a:t>The intensity of the magnetic field of a solenoid can be modified - not the case for a bar magnet.</a:t>
            </a:r>
            <a:endParaRPr lang="en-CA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Electromagnets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To transform a solenoid into an electromagnet, a ferromagnetic substance is inserted inside the solenoid creating a </a:t>
            </a:r>
            <a:r>
              <a:rPr lang="en-CA" dirty="0" smtClean="0"/>
              <a:t>core.</a:t>
            </a:r>
          </a:p>
          <a:p>
            <a:pPr lvl="0"/>
            <a:r>
              <a:rPr lang="en-CA" dirty="0" smtClean="0"/>
              <a:t>T</a:t>
            </a:r>
            <a:r>
              <a:rPr lang="en-CA" dirty="0" smtClean="0"/>
              <a:t>he </a:t>
            </a:r>
            <a:r>
              <a:rPr lang="en-CA" dirty="0" smtClean="0"/>
              <a:t>magnetic field of the electromagnet comes from both the current of the solenoid and the magnetization of the core </a:t>
            </a:r>
            <a:r>
              <a:rPr lang="en-CA" dirty="0" smtClean="0"/>
              <a:t>material.</a:t>
            </a:r>
          </a:p>
          <a:p>
            <a:pPr lvl="0"/>
            <a:r>
              <a:rPr lang="en-CA" dirty="0" smtClean="0"/>
              <a:t>The </a:t>
            </a:r>
            <a:r>
              <a:rPr lang="en-CA" dirty="0" smtClean="0"/>
              <a:t>result is a powerful magnet that can be turned “on” or “off”.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Electromagnets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The power of an electromagnet can be increased in three ways:</a:t>
            </a:r>
          </a:p>
          <a:p>
            <a:pPr lvl="1"/>
            <a:r>
              <a:rPr lang="en-CA" dirty="0" smtClean="0"/>
              <a:t>increasing the intensity of the electric current flowing through solenoid</a:t>
            </a:r>
          </a:p>
          <a:p>
            <a:pPr lvl="1"/>
            <a:r>
              <a:rPr lang="en-CA" dirty="0" smtClean="0"/>
              <a:t>adding more loops to the solenoid</a:t>
            </a:r>
          </a:p>
          <a:p>
            <a:pPr lvl="1"/>
            <a:r>
              <a:rPr lang="en-CA" dirty="0" smtClean="0"/>
              <a:t>using a core material with a lower magnetic </a:t>
            </a:r>
            <a:r>
              <a:rPr lang="en-CA" dirty="0" err="1" smtClean="0"/>
              <a:t>remanence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5.2 Charging by Magnetism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b="1" i="1" dirty="0" smtClean="0"/>
              <a:t>ELECTROMAGNETIC INDUCTION consists in generating an electric current in a conductor by varying a magnetic field around the conductor</a:t>
            </a:r>
            <a:r>
              <a:rPr lang="en-CA" dirty="0" smtClean="0"/>
              <a:t> – can be achieved in two ways (refer to p. 171 in the textbook):</a:t>
            </a:r>
          </a:p>
          <a:p>
            <a:pPr lvl="1"/>
            <a:r>
              <a:rPr lang="en-CA" dirty="0" smtClean="0"/>
              <a:t>by moving a conductor inside a magnetic field</a:t>
            </a:r>
          </a:p>
          <a:p>
            <a:pPr lvl="1"/>
            <a:r>
              <a:rPr lang="en-CA" dirty="0" smtClean="0"/>
              <a:t>by moving a magnet with respect to a conductor</a:t>
            </a:r>
          </a:p>
          <a:p>
            <a:pPr lvl="0"/>
            <a:r>
              <a:rPr lang="en-CA" dirty="0" smtClean="0"/>
              <a:t>Widely used to transform mechanical energy into electrical energy (generator).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4. What is magnetism?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Iron, cobalt and nickel are the metals that can act like magnets or be attracted by magnets.</a:t>
            </a:r>
          </a:p>
          <a:p>
            <a:pPr lvl="0"/>
            <a:r>
              <a:rPr lang="en-CA" b="1" i="1" dirty="0" smtClean="0"/>
              <a:t>A MAGNET is an object that can attract other objects containing iron, cobalt or nickel.</a:t>
            </a:r>
            <a:endParaRPr lang="en-CA" dirty="0" smtClean="0"/>
          </a:p>
          <a:p>
            <a:pPr lvl="0"/>
            <a:r>
              <a:rPr lang="en-CA" b="1" i="1" dirty="0" smtClean="0"/>
              <a:t>MAGNETISM describes all the phenomena caused by magnets.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4.1 Magnets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CA" dirty="0" smtClean="0"/>
              <a:t>Certain substances can act like magnets or not, while other substances never act like magnets.</a:t>
            </a:r>
          </a:p>
          <a:p>
            <a:pPr lvl="0"/>
            <a:r>
              <a:rPr lang="en-CA" dirty="0" smtClean="0"/>
              <a:t>Microscopically, iron is made up of a set of regions called </a:t>
            </a:r>
            <a:r>
              <a:rPr lang="en-CA" b="1" dirty="0" smtClean="0"/>
              <a:t>domains</a:t>
            </a:r>
            <a:r>
              <a:rPr lang="en-CA" dirty="0" smtClean="0"/>
              <a:t>, each acting like a tiny magnets with its own north and south poles.</a:t>
            </a:r>
          </a:p>
          <a:p>
            <a:pPr lvl="0"/>
            <a:r>
              <a:rPr lang="en-CA" dirty="0" smtClean="0"/>
              <a:t>When iron is not magnetised the domains are not aligned.</a:t>
            </a:r>
          </a:p>
          <a:p>
            <a:pPr lvl="0"/>
            <a:r>
              <a:rPr lang="en-CA" dirty="0" smtClean="0"/>
              <a:t>When the iron is magnetised the domains fall into alignment; the greater the number of aligned domains, the more powerful the magnet.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4.1 Magnets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1026" name="AutoShape 2" descr="http://www.electronics-tutorials.ws/electromagnetism/mag1.gif?81223b"/>
          <p:cNvSpPr>
            <a:spLocks noChangeAspect="1" noChangeArrowheads="1"/>
          </p:cNvSpPr>
          <p:nvPr/>
        </p:nvSpPr>
        <p:spPr bwMode="auto">
          <a:xfrm>
            <a:off x="63500" y="-136525"/>
            <a:ext cx="4257675" cy="1343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8" name="Picture 4" descr="http://www.electronics-tutorials.ws/electromagnetism/mag1.gif?81223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92896"/>
            <a:ext cx="7989818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Magnetic forces of attraction and repulsion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CA" dirty="0" smtClean="0"/>
              <a:t>All magnets have a north-seeking and a south-seeking pole.</a:t>
            </a:r>
          </a:p>
          <a:p>
            <a:pPr lvl="0"/>
            <a:r>
              <a:rPr lang="en-CA" b="1" i="1" dirty="0" smtClean="0"/>
              <a:t>The NORTH POLE of a magnet is the end that naturally seeks the Earth’s magnetic pole near the geographic North Pole. The other end of the magnet is its SOUTH POLE.</a:t>
            </a:r>
            <a:endParaRPr lang="en-CA" dirty="0" smtClean="0"/>
          </a:p>
          <a:p>
            <a:pPr lvl="0"/>
            <a:r>
              <a:rPr lang="en-CA" dirty="0" smtClean="0"/>
              <a:t>If a magnet is broken into pieces, each piece has its own north and south pole.</a:t>
            </a:r>
          </a:p>
          <a:p>
            <a:pPr lvl="0"/>
            <a:r>
              <a:rPr lang="en-CA" dirty="0" smtClean="0"/>
              <a:t>Opposite magnetic poles attract each other.</a:t>
            </a:r>
          </a:p>
          <a:p>
            <a:pPr lvl="0"/>
            <a:r>
              <a:rPr lang="en-CA" dirty="0" smtClean="0"/>
              <a:t>Like magnetic poles repel each other.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4.2 Magnetic Fields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CA" b="1" i="1" dirty="0" smtClean="0"/>
              <a:t>A MAGNETIC FIELD is the area of space in which the magnetic force of a magnet can act on another magnet.</a:t>
            </a:r>
            <a:endParaRPr lang="en-CA" dirty="0" smtClean="0"/>
          </a:p>
          <a:p>
            <a:pPr lvl="0"/>
            <a:r>
              <a:rPr lang="en-CA" dirty="0" smtClean="0"/>
              <a:t>Magnetic field lines are drawn coming out a north pole and entering into a south pole.</a:t>
            </a:r>
          </a:p>
          <a:p>
            <a:pPr lvl="0"/>
            <a:r>
              <a:rPr lang="en-CA" dirty="0" smtClean="0"/>
              <a:t>Lines are closest to one another near the poles because the poles are the areas of greatest magnetic intensity.</a:t>
            </a:r>
          </a:p>
          <a:p>
            <a:pPr lvl="0"/>
            <a:r>
              <a:rPr lang="en-CA" dirty="0" smtClean="0"/>
              <a:t>The shape of a magnetic field depends on the shape of the magnet.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4.2 Magnetic Fields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7410" name="Picture 2" descr="http://www.ece.neu.edu/fac-ece/nian/mom/img/How%20Magnets%20Work/magneticFieldLines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3998866" cy="2592288"/>
          </a:xfrm>
          <a:prstGeom prst="rect">
            <a:avLst/>
          </a:prstGeom>
          <a:noFill/>
        </p:spPr>
      </p:pic>
      <p:sp>
        <p:nvSpPr>
          <p:cNvPr id="17412" name="AutoShape 4" descr="data:image/png;base64,iVBORw0KGgoAAAANSUhEUgAAAPEAAADRCAMAAAAquaQNAAABL1BMVEX////MMzOZmZnz8/N7e3tYWFjPMzOcnJwzMzMAAACgoKDq6urX19dhYWHe3t7SMzOIiIj4+Pivr6/KysqRkZEaGhq7u7t1dXXExMTNzc3W1tZCQkKsrKxNTU2tra3s7OyMjIwqKiqkIiKZHx9lZWWss7NZEBBvb28hISFYMzNBQUE3Nzd5eXkdHR0nJydKSkp8GRm+KCgSEhLXLi5zfn5AAAC8Li5iAABSAABWYWFrFhaZKyuZjY2wKCiAAABeISF0KSmMWVmFkpJzYmJ3SkqHYmI4RUVaJyc2DQ1LUlJ7DQ1nHR2vLi6YLi4kLy+eJydnT0+IR0eOLi6JHh5MPj6FNjZ/cHCpGBiTAwORcnKPExN1h4d/NDRlNDSMJiZEAABFNTWTSkpiODi3GRl1WVnubwPzAAAYx0lEQVR4nO1d+4OjRJ5neIRQEMIrBAgMZIY22aQ7sTNzMz7GVUf39LzzXHV11NU7Xe///xuuCgiPoopAQrrT7n5+0J48ivrU4/uuCsPcHVRZVj/7U47PXBniDp9/x7i6uvri7bffHpfwLfz311dX9n137RxQnz9/8+QJJDl4VMIAvvDoyZOv/v5cv+8O9otQ/9vP49vBoMK2oD0Y3D775fs/EGfPePkWnMpmjG9f+u5997QfhK9/e3KQb8L5yTev/xBS7B+3lMVMWN23n8b33d1ToXz/zrN2dLN5Hv/vq/vu80kAf37RZj1XOL9hnfvu9vG4+mDcckGXMPjgy4dK2fz8g64TnFIe/+SE9935Y+D++YgJTjF++rN6393vDvOboyZ4P81fPzjK7v+cQBhN80cPTDXDJX0S4UePnr33oGb5pCW9n+WHtLC9HgjDzfz1g1nYpy/pFM9ePhAl5X570E/KcYDyw1jY7ndNPAaPxs+evfdWhs9unz1r8jMexF5Wv6ATRq7/74IQ5IvVF4R3v7y9pXIePH0ABid4Su3/+IOn371+jX/h6vWPP1HnefzDxVO+ekOb4vH45SvTI30nND/89hmF8/jS3YqrJxTCg/F3f9OpkSzd+fUDyjzfRnfY/e7QX91Spur9vyvNXxW/vyUO1uCNeDd9Pw4/viFP1PiHwxFp/UeyzBu/5O6g58fiHfI03X5utPgyJ79FjBDdLs7e72PB/YPY48HvNflMgf4paYkMnj0/a7dPwGviJh680Vq3IH9MWiSDjy/UDlF+I89wl+Ck/AthmQyeXJ2t0yfBeEJYk+2XdAr9F8IsD967SC+Ke0nqa4clnUL+uD5ug6f+Wbp8Il59QOjqm+7xdvnT+sIef36GDp+MPxGm+LbrDCPob9Vbur1Acf2cIHKebY9qivu43tL/XVxwQCVsvzaWFhFXNdNt8Ab029/TcVUX1OMf2lhaJOif1BfMbxemk9V6aOukafkVb27w9MJqReS3a4zHv52Q8n9VW9fjdy6rauL7F3Vh8+4pDYq4rhu/1Vdf+8G/1Rf1Lyc1aH5Zm+RRT33tBcrbtf59caJhWHNLngX99LUfvIvL1sGLVyduO/VrbNmMv7mkiFed8enuToC3edvNJzkr2N9rFsN35smt4gGV2wuqcQM1J6KPsAXumgx+uhiVrP6G8X00/rkHM9j7FmP89PR10xPwrsEF+EkPzSrf4Sr5YnKNr3CbevxeLwHXK2xZj9+7EMZ6LWbb02TgArGngTwdNQ++N6s/xhTU4K/9tHsy6ox7shVwNT/+tZ92T4WPb+Pe1IiLicRLYbytGUdaX6YC5qAMXrA9NXwaAlxw9WcO4i7Z+DICfGdkXDO7LoLx1fu4Nv60N7WJh1Yug3HdkRV6a1v952OMJdEHf7mEBFSd8ay3tnVsIw/eXEKWEWfcq/WLhcEvI69aY9xn0PESGasfP/onY2z/dM7A8iUydvCqxH8xJsFomzb7wzCWgpa+PZ6yvP34/hXyUYy93brdkUyc8fiL+0+qHsVYnQyX126L3CPOePD2g2OsaBEEPx8O55OdBf/UGu2VB854KwgBQJdDyM5yOJ/vVPRnqAnClrqrHyxjzvWMUWnnqpObaTkydB2PHI802Q+VsQgAqOQTIinCP2PDz9TrRh4mY1tQ8OlbqYRIWOiZAV52/gAZc+qsS2ATCHJlLB6edjKA1bE9rbK2axbIX+4/EdPE2OePOCyuOqWDEWexMk8shiMw3usaw6RpneZ4tjfLbZNzMNZPPIVQY5xHfQz6BpYOVKiCjHIt6tMDY2NxYr6OwDiN7PkNySdR0porGLMv46WApzN2rJOv0qlFBDLGRlO2TZ1shqPGA1DpHT+16O2pjE2j7HupCVyp4yCQo7ckwp6SQGUlaQjtaknajAQ1fU2prbRkYffFWNuh/3KqUK3FlyYQux3xaGEDapE9xBjfwybwfR+ZXhCsbFub4XCn+dAOY0EG+H5VhqJ3e2Icxmv4X/hk7PXHaORvOmv4EmN0v9iLzz4UqjNsx4vY9tyycyjv5tuq2SXD973FolSJqEM7XP38s8q57OMY68JmBS1brx5MMODIbzonFBDjwWAwfgHx77OVAP7jr3q0X6RyuAgIIlta0arrF0LgZWaX5zNuDGYQt7DpAbrP7DjGQ+ibzgLiVNrLubbuOsmvb8fjr95//6t3IYAIMf1SSqdYtm2NJ6perWnrAA3YSQOWPAesKAIRtvwJfMR/jcfHMFaRMx5TTABporr+dbd8d/SfH320eP78OSLLIoD/niZTfA2cI6sj4FDxcOBVcQaSFlHL8AmffPTRh90Ze6vdbjffjMisPCiodW4RHTCKKog0y2L3bBPGcyQhjBl3SqUAx8LtFW+LVtETLGvS9SCCDsUTx+nCekjJhrmJkpTjhds6ZhhFRbdSxhuL8eLG+rqV0mI0NE8A1ZZZke921ItztUXbdea3dnqiqNwlOBNizLoHOmYdMjMRwsdbbCxZ9rqTlIE6r8M649RR0MoW4a2iQ9ZiGmiitT7kEquTZdzCbY7FfBiz9q/b9CgFtw0I+ugA/EBuMaaBKFpWpKFeaaP1FG43ibKSODWDvRzOl5Ki5iB2TV8kTCMtmCJZ0YWxqvLTlh/FYLG+f8gIC4AWbDfLa7TpgAAZszOcseo/hjDybaml0dtimwIDfQB7FKuht6bDVRxvA15szTj0DdY6PnKguP6iedMFYqRB22UYW3APTwX0nzLjeDpdiK6JkM8kitDzXokfl7wPHzWdxrmJDRBja7jRgGiljNkWE/d4YbmnliXr4TZQQ6oMgBIVCEPkG0TQ/NhCoyGTj3qoBoLA6PVbMdzdjNx39FleELYhmiI0x+JoPrf221hcRc09DTkhMOmXcHQCywOHIsi2Gitq23gGKWssWFkZY9fxeZq8l4QDXrnG+w6LBJc4nQ8Dfs+4scJEtQ2+g2Q7DNigFpEoOFCJRIKlreDmFNghXH6Rxsi8YdOlnn1YiHo2mwquFVw9gnWIsa1pvt3/vbmyDJdp/djRDIrnLZTVwnw4n81hP4EQRKfHHL1UOaGRnK8TIQcojDUhcGT5fOdGhHjkeaXh1BFjqIZZwK/hyoaMxaCPpxvThLGoQRNxuAWJFMM/47keH4/uIKcMjRnoX2e09ERYxYkRGMzhwob/7+G0sJ7MK9rK4nQ1nMF1LQrVZlGEwQd3diRIVVR+NEq8aYkXxUWQzIe1mm+h1QlWtc8LoxIW03iEoe6XzxDbUdJsPF/zaOkU8g49W1G6xmsq4KWjviYIQuzEIlx6qSkI4gAyFreJfSUrUDulqMaIZ7u6xtxmnwxcGX6VY7YjxDgYwTlmR/MAsAlj1GrUlH+lwJYwOepY0vHF2osFZLxepDaCGKH1t3KABUFb3OpEoktyP/mmnexcMd4IvDZarpARCwQfvRd137aKLVWj1J622eyOj1tDoWoJW0ErOYxas8KFNtdEaLTkQnMLEruSXwijYIEIi9qyQeE1QNeCm2XFcVmtoZE4UbkjoZtQjViJkEn9dhauwmum4QvxGllok7Wm0z/EbOcLNg81JG1PDWSTde4ej+gtjdIXmWg0gR2Y8kdAg9hJkyhz6izYyGi3203ZadD0rWuoYoVI05qatixBuoatXF9ntEVeQkCP7NZHfgcfNyq9Ai0LZ7ncHbNeVCRWbIfXUBg6GAnXprBbAseagutG91eeTFYHFqjJsoYtS5utZcVwXQOoiqasY9s2nO+ud97Y8WaJu3OhIXUO2xpBAJBYZdRhtFqtBW7q6faNKimM48sygGKaegHKdkdNOzKp1A5sGcprBiyHvqjaIrdZr4LrNdK9mQrolJfWVzfrmrwz2ucYQ08xhJGQKxh7sfDglKKQqxZPJh7j7uNvi0zZikoVEqsqNQChrpmN1ZI1PBXJfOD5DF90WxZQs62jHPLxhpmHzC2xbLOjBASaTVFlfEFHjBkTVBeRKoIKDFCHWDcnbKBqK4PbMh5SncioHtWa9cFZD9v7cex7btVJQFU8GtyUGhxEyWYlCYVDFVtociVaGaGq4KjQWTZtOMUqXMSmn66jCjjXs+P+DmaUIcuhQAr1GShdBglz0MUX4NNlkPn6WgBCmbJb1wSbqwRdlu0g3anTwLEZKFwXcAvbdvqoOqBHp/brO4W2rUU86R0Z2hGcGDIy7J8CEsb5PHiaJkLhate7Am0uhyKrOfgFoGlZG4a0ZKPQ9ZNJRtvZpMlpC/rHxxkoBBg8VAuU9yL4EBRFQxluPhSNocwmc5EhtB3HsZDa5ssJ8sTmirCm3ORjrOMUHeeFx0MxCjkQ6gClZSBtl3phqGo7gD/9YKPOBIHDUVUJD8mGPJIhDNrJ/GOJ8T3GnlUEIxdCcGLuVUDdg2KZO6GCwE8/V/riFPIcsqyM1jLaPQzasG6DEECRte0psQjVtBdNddA6kNN1nUwrXM28H8uJatIis2lbwTm+EYi7pIBnxBwD5BlggqT5pCNayITsgQ3LHx/LtEBT9QqDTC74nySRiAYfdosHoZBqEM5nG5JiyHdqvgdXtZIKAoUZmQ5sMIBzi3YwmmD10EW4R8arzSBWD7lTyAMzE2Io+JUwlgUmTIW1bAZUmyuQmnMwVmAlexmqYCFhLKT/YHRRzma7GZ1zEpy6PZy25BIrzUAaC1GDq1uHjHmO4fIT16PAUEnjJtH3oqKqQZrP19UFMjkML2PModBsUm8xbePZdsk72a0Si7KIeIWJl4umOGWspmokHy/oEKCiFmyNaRLxJ43gB33oEmf/AhYHW4LNCukD0kehweVazl/L3KISO2abTZBqRmRppeooYQwXXaJGzNIkyqbrWguI0kuTzZovK081Rh9wy+UxyI6DSi9MGCOJESaiLpEdB3NhGTi3QV2xSWRU54SWF2TLUfL5hEay6RDjKRJbyUvezKssPejK6/tIForGDoeb+XyVqyY2+UDx8dBeoVGH0iplvBeNTDrdTPPpijLUmZvEBcQNFnPhFnPUpt86XZmuvdSyZwvGQl68BiKbtt18dDJkN7Vo4ku2+fStWTKzVcbJ8NodirYNaQexwSKX+mK5Zky+vZmWCY9EbKrJbkkZo22Wla/pNktbUvJkPnPoZg3I+KC6PTiaVcbpWDsdCkIMVKi2w8zTEL4oGO1dyGyM0+lMFVTKOBEq+wI2jmYBrYYTGl8vCPZpzKQ2U2BwxukwdvnRPmM53OCEb1BisH0T+xFOJUjBeJHaneW6Wy0GXq2MhqyOVdez4kLkPUaWE9w2/N7EScVkNp5eh7SHt1pazqisq1Rk5w6F9p7HPuOVVsjmjBmgZIuuXJepJDGEijaSrvH+uiIQ4eeKTpmsmXw3k1JlxokNGYIOVpWyRp0rfcNP9rZUDwVREGVjo6ZJn4IxsgT95E27spw5RTVQTGefl3Qmu0LjozcEX1W8su5002bQkOKMsx8bJXvKFKyRZuM0XC63PSML9tpQSWeqYGw+LsQoTwoHpP7TBG2im5vJHP2DYIpyclYWjPasbmGMk+gAk+2ftkgHmIuO8qC5fO3VGMuAKyhH4DGlBQNVvgyXS4qLo4Mo+wsJ67S5MuNpthiOuJNCjY65fVjLF3+NcaYss1ZD85rSPvQW5xIgG072NH+ApaByxWSpkBh3Uco53EXnSgKusBaz0rwS48QkCXOprzszlVSe6U5m5GCxHs7s3PYCStFYamlVGctdz1Il6KLJ08eUlFgWQywzTnqp+MV6ta4JJTPShCgkHYcttZ5KqDTelK4mjHEmtc8NrdTXLHpcZpxuLs8oDaRqGBGm68VJPQCiWZFtlIRRFhNPN2tQfna+PFL37czwyrZLhXE24mYqrqp7TJVHUCqX/j1ZCuXFBZ2MIKxWRLLpLs+Sxel3M8ZcrmQW52dcPQ9WZZyS3I87IZQqxCNe8SCUtC7TQ/9QtFE8qm1qM0gJ7496VRgzxdj1d4UQDdWdgzFOzar9r5HbhLQKo6fpmGiT1GX6KPlC0Np5RIETU46ZSVlnfP6dXB3TKmPOSjrP5VsUULMjKJbJqzRrQGb3Y7U3MjL7qs64bTTkWOhadUKqjPP+FbtLsMiGq7kLaLFbXZ7mYi7fsFTGDDV10A/wg2oY47200ovQqaoZJIUvxRRn0bP9YlTVKPuDy3yAO2fM4XsOY8zsHQWuFER3DUIclRK81aePnSKMrea6J7N0lH2crsS41qdeoeIhDZxxnt1ly8WboR4EbrUEeLnCS9x0XTeCSlSWKyy3bAfkGq8sH6xzHrOvqYKMoZrHSIvABBZ68xesW6oolydDiS9EuWq64hQ7tKKWjJasWSJj5owX8tey1fmc5q6qn6/JzAEoIPtGcmoggn8bEcq0ScjnT6qEfMPHJVw51ZLru7tmXNc1Ncal7C5HcBWSykVofe12qJ7rRtoIAiqdIVyVIVil1/YeNJlxGkY+B8T6hqkxruyqLT04Lk82w5i+Aatals/vJcjmOqxa6cK5TE2CO7tnXGjdSnJXATTVYUlRg1YBlRBW7i6EexWOrR5peh7KKqGQec+4NOgVea46lBqGpiNtdlwJfWaWXPkpGMPdcnGWHxo1CY60UPsDjyObs4Mp2Qo4Gb8iRsmHMB9MnDH0SnA52QdIv0OTr+aSvMSFNGsRgjO0kyF2IsrLKAgXD6kydm+Gw+VO6p8yySvIR718MtPHzErOtnlcrxFP/7i8ZdfCk6WBzntQZSzMNzvz2JPODSD63koup8rjUT9WHhrBgilbXeZuXf0EfHPlh/VwbNmSpzAeTYwuGZm2kImipmBcMbF40podLRZeXpGiIptLycwV13XNmFxhU94QxQeqox/4nXJQbaERN17BuGpyU9IFwPfFBMBKIgKb5NoB0fd9SnixcsdGzlOtZnBs8o47FeSzCUW2S6noB9yPLpDdgSINUdRnnhbgUh9aMWsLtxAXFDWTpA/oLFm4Fg/HujFtzpDIk2V8MGxsb8sPLQLChEhP/5NM87sLnrhF1uzEsdKB8jUGj4YWqZ97ZpzzDKPqO7rYJE7W3kHDEIu3qHn+IQT1LdO//0TL8JSGm8f70XTx10G+HO6aFnq5FpegvHYSOGo9TGkia/ECjliz1QoKjw9xMYsqIdt0XAaqARx115XmsR4wkO0mD6nhcVrNASkJRpLqI43CSaAzLs0xSUXIjfeS0TCtK4bSRiWau30zbqgyKWX4iZvdGNWuBz3wLLFOSWdLbZCkVO+MG0Rh6S2SB82gU8IdvFcTAMKiLTsqxHHtnXGDuiu7zddkSytUBLyXI3K6iAsMogVWNuHIo9+2ULMtGhhXXAxqFbATxGF57lZS7UybLPsBJYmU5yYYFMQnfuQoedGABsZcJSbVYHVokWEbe5rqZLKqVCkaNqvR6jOUsrKlOCl3yLi6rx43VZW46FTMNOkx9BaHu0XGRJ/ymunQjZJKFZNIdjzujfGhsjKO0638LMxymVYaT3X6WRv8AR4lVHiXjKvyym5XSCNPhutIayVgq6U5tAz5nTKuKmtavLYKbSK1Te5XjFedJijulDGmL1qVS0kUf7sOrKzwMhhjacTOFWJNwFI/1EKXu2WMD3zLvdwGWPEM/fq+O2ZsY3uy3V5uAbxSll5te8eMayqjp4WNq7qGmo87Zlxn2MfCdmq2MqCHPe+acV2iOPypt4PZBk64wbrpdISgDQ4yrtv3YcOEtAFhBTf0ondv8fDdQYQzZlb7i2RrUBf1bUFKbuaf75sxxUUroRROzuETXmsFjnTnk9J02ucO41w5AGHf6tpRv9zA84RSGLkxPnsfjGu6M4G+av0bdHuo5FLOZoV3L4xx+yiDY/kdOMv+Y3L6xqEdq8m+F7V/RivQI/QlhJRhMcGitiIp51GmLOW32w6dejniWrYDaFXhSv2QrgZbuXKL7Hw4x7aqznnBlhoHOXR+7e4ybVU0zQS61tUu1WXOZ25uJqFrUkDThZP1jDGG+2LcbFwqtg3Q7/DBJe6jM203koWut4KvANtuvBZWPGi/3RvjQ/uNQz++pwbCHF3+PJ8v14IQwlcOFCaxh623/hnri9CW2gTBWx6sQzcnTFvK8BbB9zPUgXCxKLW6hKMl5ShZ0a1AMm1wNBmgx8CJp7ywXLZ0AFtRrv/4IA1WG4ek9zkGEyhols02QIGjToxSIJ/ogR0NUZoPb1qHcuqe7bEwqZmZs8PlN6P2Prfp9zMzPYYIuwPsOh0es0i/mdkR3Oq8h7cOQewWn4yshtRZG4Rm/3V45wVnnOTAWYRfjb14hLPjO611q7y/GJhH/BQNg05XkH9h7EEAgM5X8AOfeoLmQYDzeFKVC/X3rvyFd28quD8YwXWIre416TZnyjWzDxKcptkV41OdTKr3c4W2bWhtomkPB47tRFp+k1BS+TLdV77w6O7XM/yoy72DC0MuKG6B3QyHWeULV7379Q8JVPnCP1wVdAS0Ce2n3P6okI5NSfWD/wcjNPPmiSfOWwAAAABJRU5ErkJggg=="/>
          <p:cNvSpPr>
            <a:spLocks noChangeAspect="1" noChangeArrowheads="1"/>
          </p:cNvSpPr>
          <p:nvPr/>
        </p:nvSpPr>
        <p:spPr bwMode="auto">
          <a:xfrm>
            <a:off x="155575" y="-1233488"/>
            <a:ext cx="2981325" cy="2581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414" name="AutoShape 6" descr="data:image/png;base64,iVBORw0KGgoAAAANSUhEUgAAAPEAAADRCAMAAAAquaQNAAABL1BMVEX////MMzOZmZnz8/N7e3tYWFjPMzOcnJwzMzMAAACgoKDq6urX19dhYWHe3t7SMzOIiIj4+Pivr6/KysqRkZEaGhq7u7t1dXXExMTNzc3W1tZCQkKsrKxNTU2tra3s7OyMjIwqKiqkIiKZHx9lZWWss7NZEBBvb28hISFYMzNBQUE3Nzd5eXkdHR0nJydKSkp8GRm+KCgSEhLXLi5zfn5AAAC8Li5iAABSAABWYWFrFhaZKyuZjY2wKCiAAABeISF0KSmMWVmFkpJzYmJ3SkqHYmI4RUVaJyc2DQ1LUlJ7DQ1nHR2vLi6YLi4kLy+eJydnT0+IR0eOLi6JHh5MPj6FNjZ/cHCpGBiTAwORcnKPExN1h4d/NDRlNDSMJiZEAABFNTWTSkpiODi3GRl1WVnubwPzAAAYx0lEQVR4nO1d+4OjRJ5neIRQEMIrBAgMZIY22aQ7sTNzMz7GVUf39LzzXHV11NU7Xe///xuuCgiPoopAQrrT7n5+0J48ivrU4/uuCsPcHVRZVj/7U47PXBniDp9/x7i6uvri7bffHpfwLfz311dX9n137RxQnz9/8+QJJDl4VMIAvvDoyZOv/v5cv+8O9otQ/9vP49vBoMK2oD0Y3D775fs/EGfPePkWnMpmjG9f+u5997QfhK9/e3KQb8L5yTev/xBS7B+3lMVMWN23n8b33d1ToXz/zrN2dLN5Hv/vq/vu80kAf37RZj1XOL9hnfvu9vG4+mDcckGXMPjgy4dK2fz8g64TnFIe/+SE9935Y+D++YgJTjF++rN6393vDvOboyZ4P81fPzjK7v+cQBhN80cPTDXDJX0S4UePnr33oGb5pCW9n+WHtLC9HgjDzfz1g1nYpy/pFM9ePhAl5X570E/KcYDyw1jY7ndNPAaPxs+evfdWhs9unz1r8jMexF5Wv6ATRq7/74IQ5IvVF4R3v7y9pXIePH0ABid4Su3/+IOn371+jX/h6vWPP1HnefzDxVO+ekOb4vH45SvTI30nND/89hmF8/jS3YqrJxTCg/F3f9OpkSzd+fUDyjzfRnfY/e7QX91Spur9vyvNXxW/vyUO1uCNeDd9Pw4/viFP1PiHwxFp/UeyzBu/5O6g58fiHfI03X5utPgyJ79FjBDdLs7e72PB/YPY48HvNflMgf4paYkMnj0/a7dPwGviJh680Vq3IH9MWiSDjy/UDlF+I89wl+Ck/AthmQyeXJ2t0yfBeEJYk+2XdAr9F8IsD967SC+Ke0nqa4clnUL+uD5ug6f+Wbp8Il59QOjqm+7xdvnT+sIef36GDp+MPxGm+LbrDCPob9Vbur1Acf2cIHKebY9qivu43tL/XVxwQCVsvzaWFhFXNdNt8Ab029/TcVUX1OMf2lhaJOif1BfMbxemk9V6aOukafkVb27w9MJqReS3a4zHv52Q8n9VW9fjdy6rauL7F3Vh8+4pDYq4rhu/1Vdf+8G/1Rf1Lyc1aH5Zm+RRT33tBcrbtf59caJhWHNLngX99LUfvIvL1sGLVyduO/VrbNmMv7mkiFed8enuToC3edvNJzkr2N9rFsN35smt4gGV2wuqcQM1J6KPsAXumgx+uhiVrP6G8X00/rkHM9j7FmP89PR10xPwrsEF+EkPzSrf4Sr5YnKNr3CbevxeLwHXK2xZj9+7EMZ6LWbb02TgArGngTwdNQ++N6s/xhTU4K/9tHsy6ox7shVwNT/+tZ92T4WPb+Pe1IiLicRLYbytGUdaX6YC5qAMXrA9NXwaAlxw9WcO4i7Z+DICfGdkXDO7LoLx1fu4Nv60N7WJh1Yug3HdkRV6a1v952OMJdEHf7mEBFSd8ay3tnVsIw/eXEKWEWfcq/WLhcEvI69aY9xn0PESGasfP/onY2z/dM7A8iUydvCqxH8xJsFomzb7wzCWgpa+PZ6yvP34/hXyUYy93brdkUyc8fiL+0+qHsVYnQyX126L3CPOePD2g2OsaBEEPx8O55OdBf/UGu2VB854KwgBQJdDyM5yOJ/vVPRnqAnClrqrHyxjzvWMUWnnqpObaTkydB2PHI802Q+VsQgAqOQTIinCP2PDz9TrRh4mY1tQ8OlbqYRIWOiZAV52/gAZc+qsS2ATCHJlLB6edjKA1bE9rbK2axbIX+4/EdPE2OePOCyuOqWDEWexMk8shiMw3usaw6RpneZ4tjfLbZNzMNZPPIVQY5xHfQz6BpYOVKiCjHIt6tMDY2NxYr6OwDiN7PkNySdR0porGLMv46WApzN2rJOv0qlFBDLGRlO2TZ1shqPGA1DpHT+16O2pjE2j7HupCVyp4yCQo7ckwp6SQGUlaQjtaknajAQ1fU2prbRkYffFWNuh/3KqUK3FlyYQux3xaGEDapE9xBjfwybwfR+ZXhCsbFub4XCn+dAOY0EG+H5VhqJ3e2Icxmv4X/hk7PXHaORvOmv4EmN0v9iLzz4UqjNsx4vY9tyycyjv5tuq2SXD973FolSJqEM7XP38s8q57OMY68JmBS1brx5MMODIbzonFBDjwWAwfgHx77OVAP7jr3q0X6RyuAgIIlta0arrF0LgZWaX5zNuDGYQt7DpAbrP7DjGQ+ibzgLiVNrLubbuOsmvb8fjr95//6t3IYAIMf1SSqdYtm2NJ6perWnrAA3YSQOWPAesKAIRtvwJfMR/jcfHMFaRMx5TTABporr+dbd8d/SfH320eP78OSLLIoD/niZTfA2cI6sj4FDxcOBVcQaSFlHL8AmffPTRh90Ze6vdbjffjMisPCiodW4RHTCKKog0y2L3bBPGcyQhjBl3SqUAx8LtFW+LVtETLGvS9SCCDsUTx+nCekjJhrmJkpTjhds6ZhhFRbdSxhuL8eLG+rqV0mI0NE8A1ZZZke921ItztUXbdea3dnqiqNwlOBNizLoHOmYdMjMRwsdbbCxZ9rqTlIE6r8M649RR0MoW4a2iQ9ZiGmiitT7kEquTZdzCbY7FfBiz9q/b9CgFtw0I+ugA/EBuMaaBKFpWpKFeaaP1FG43ibKSODWDvRzOl5Ki5iB2TV8kTCMtmCJZ0YWxqvLTlh/FYLG+f8gIC4AWbDfLa7TpgAAZszOcseo/hjDybaml0dtimwIDfQB7FKuht6bDVRxvA15szTj0DdY6PnKguP6iedMFYqRB22UYW3APTwX0nzLjeDpdiK6JkM8kitDzXokfl7wPHzWdxrmJDRBja7jRgGiljNkWE/d4YbmnliXr4TZQQ6oMgBIVCEPkG0TQ/NhCoyGTj3qoBoLA6PVbMdzdjNx39FleELYhmiI0x+JoPrf221hcRc09DTkhMOmXcHQCywOHIsi2Gitq23gGKWssWFkZY9fxeZq8l4QDXrnG+w6LBJc4nQ8Dfs+4scJEtQ2+g2Q7DNigFpEoOFCJRIKlreDmFNghXH6Rxsi8YdOlnn1YiHo2mwquFVw9gnWIsa1pvt3/vbmyDJdp/djRDIrnLZTVwnw4n81hP4EQRKfHHL1UOaGRnK8TIQcojDUhcGT5fOdGhHjkeaXh1BFjqIZZwK/hyoaMxaCPpxvThLGoQRNxuAWJFMM/47keH4/uIKcMjRnoX2e09ERYxYkRGMzhwob/7+G0sJ7MK9rK4nQ1nMF1LQrVZlGEwQd3diRIVVR+NEq8aYkXxUWQzIe1mm+h1QlWtc8LoxIW03iEoe6XzxDbUdJsPF/zaOkU8g49W1G6xmsq4KWjviYIQuzEIlx6qSkI4gAyFreJfSUrUDulqMaIZ7u6xtxmnwxcGX6VY7YjxDgYwTlmR/MAsAlj1GrUlH+lwJYwOepY0vHF2osFZLxepDaCGKH1t3KABUFb3OpEoktyP/mmnexcMd4IvDZarpARCwQfvRd137aKLVWj1J622eyOj1tDoWoJW0ErOYxas8KFNtdEaLTkQnMLEruSXwijYIEIi9qyQeE1QNeCm2XFcVmtoZE4UbkjoZtQjViJkEn9dhauwmum4QvxGllok7Wm0z/EbOcLNg81JG1PDWSTde4ej+gtjdIXmWg0gR2Y8kdAg9hJkyhz6izYyGi3203ZadD0rWuoYoVI05qatixBuoatXF9ntEVeQkCP7NZHfgcfNyq9Ai0LZ7ncHbNeVCRWbIfXUBg6GAnXprBbAseagutG91eeTFYHFqjJsoYtS5utZcVwXQOoiqasY9s2nO+ud97Y8WaJu3OhIXUO2xpBAJBYZdRhtFqtBW7q6faNKimM48sygGKaegHKdkdNOzKp1A5sGcprBiyHvqjaIrdZr4LrNdK9mQrolJfWVzfrmrwz2ucYQ08xhJGQKxh7sfDglKKQqxZPJh7j7uNvi0zZikoVEqsqNQChrpmN1ZI1PBXJfOD5DF90WxZQs62jHPLxhpmHzC2xbLOjBASaTVFlfEFHjBkTVBeRKoIKDFCHWDcnbKBqK4PbMh5SncioHtWa9cFZD9v7cex7btVJQFU8GtyUGhxEyWYlCYVDFVtociVaGaGq4KjQWTZtOMUqXMSmn66jCjjXs+P+DmaUIcuhQAr1GShdBglz0MUX4NNlkPn6WgBCmbJb1wSbqwRdlu0g3anTwLEZKFwXcAvbdvqoOqBHp/brO4W2rUU86R0Z2hGcGDIy7J8CEsb5PHiaJkLhate7Am0uhyKrOfgFoGlZG4a0ZKPQ9ZNJRtvZpMlpC/rHxxkoBBg8VAuU9yL4EBRFQxluPhSNocwmc5EhtB3HsZDa5ssJ8sTmirCm3ORjrOMUHeeFx0MxCjkQ6gClZSBtl3phqGo7gD/9YKPOBIHDUVUJD8mGPJIhDNrJ/GOJ8T3GnlUEIxdCcGLuVUDdg2KZO6GCwE8/V/riFPIcsqyM1jLaPQzasG6DEECRte0psQjVtBdNddA6kNN1nUwrXM28H8uJatIis2lbwTm+EYi7pIBnxBwD5BlggqT5pCNayITsgQ3LHx/LtEBT9QqDTC74nySRiAYfdosHoZBqEM5nG5JiyHdqvgdXtZIKAoUZmQ5sMIBzi3YwmmD10EW4R8arzSBWD7lTyAMzE2Io+JUwlgUmTIW1bAZUmyuQmnMwVmAlexmqYCFhLKT/YHRRzma7GZ1zEpy6PZy25BIrzUAaC1GDq1uHjHmO4fIT16PAUEnjJtH3oqKqQZrP19UFMjkML2PModBsUm8xbePZdsk72a0Si7KIeIWJl4umOGWspmokHy/oEKCiFmyNaRLxJ43gB33oEmf/AhYHW4LNCukD0kehweVazl/L3KISO2abTZBqRmRppeooYQwXXaJGzNIkyqbrWguI0kuTzZovK081Rh9wy+UxyI6DSi9MGCOJESaiLpEdB3NhGTi3QV2xSWRU54SWF2TLUfL5hEay6RDjKRJbyUvezKssPejK6/tIForGDoeb+XyVqyY2+UDx8dBeoVGH0iplvBeNTDrdTPPpijLUmZvEBcQNFnPhFnPUpt86XZmuvdSyZwvGQl68BiKbtt18dDJkN7Vo4ku2+fStWTKzVcbJ8NodirYNaQexwSKX+mK5Zky+vZmWCY9EbKrJbkkZo22Wla/pNktbUvJkPnPoZg3I+KC6PTiaVcbpWDsdCkIMVKi2w8zTEL4oGO1dyGyM0+lMFVTKOBEq+wI2jmYBrYYTGl8vCPZpzKQ2U2BwxukwdvnRPmM53OCEb1BisH0T+xFOJUjBeJHaneW6Wy0GXq2MhqyOVdez4kLkPUaWE9w2/N7EScVkNp5eh7SHt1pazqisq1Rk5w6F9p7HPuOVVsjmjBmgZIuuXJepJDGEijaSrvH+uiIQ4eeKTpmsmXw3k1JlxokNGYIOVpWyRp0rfcNP9rZUDwVREGVjo6ZJn4IxsgT95E27spw5RTVQTGefl3Qmu0LjozcEX1W8su5002bQkOKMsx8bJXvKFKyRZuM0XC63PSML9tpQSWeqYGw+LsQoTwoHpP7TBG2im5vJHP2DYIpyclYWjPasbmGMk+gAk+2ftkgHmIuO8qC5fO3VGMuAKyhH4DGlBQNVvgyXS4qLo4Mo+wsJ67S5MuNpthiOuJNCjY65fVjLF3+NcaYss1ZD85rSPvQW5xIgG072NH+ApaByxWSpkBh3Uco53EXnSgKusBaz0rwS48QkCXOprzszlVSe6U5m5GCxHs7s3PYCStFYamlVGctdz1Il6KLJ08eUlFgWQywzTnqp+MV6ta4JJTPShCgkHYcttZ5KqDTelK4mjHEmtc8NrdTXLHpcZpxuLs8oDaRqGBGm68VJPQCiWZFtlIRRFhNPN2tQfna+PFL37czwyrZLhXE24mYqrqp7TJVHUCqX/j1ZCuXFBZ2MIKxWRLLpLs+Sxel3M8ZcrmQW52dcPQ9WZZyS3I87IZQqxCNe8SCUtC7TQ/9QtFE8qm1qM0gJ7496VRgzxdj1d4UQDdWdgzFOzar9r5HbhLQKo6fpmGiT1GX6KPlC0Np5RIETU46ZSVlnfP6dXB3TKmPOSjrP5VsUULMjKJbJqzRrQGb3Y7U3MjL7qs64bTTkWOhadUKqjPP+FbtLsMiGq7kLaLFbXZ7mYi7fsFTGDDV10A/wg2oY47200ovQqaoZJIUvxRRn0bP9YlTVKPuDy3yAO2fM4XsOY8zsHQWuFER3DUIclRK81aePnSKMrea6J7N0lH2crsS41qdeoeIhDZxxnt1ly8WboR4EbrUEeLnCS9x0XTeCSlSWKyy3bAfkGq8sH6xzHrOvqYKMoZrHSIvABBZ68xesW6oolydDiS9EuWq64hQ7tKKWjJasWSJj5owX8tey1fmc5q6qn6/JzAEoIPtGcmoggn8bEcq0ScjnT6qEfMPHJVw51ZLru7tmXNc1Ncal7C5HcBWSykVofe12qJ7rRtoIAiqdIVyVIVil1/YeNJlxGkY+B8T6hqkxruyqLT04Lk82w5i+Aatals/vJcjmOqxa6cK5TE2CO7tnXGjdSnJXATTVYUlRg1YBlRBW7i6EexWOrR5peh7KKqGQec+4NOgVea46lBqGpiNtdlwJfWaWXPkpGMPdcnGWHxo1CY60UPsDjyObs4Mp2Qo4Gb8iRsmHMB9MnDH0SnA52QdIv0OTr+aSvMSFNGsRgjO0kyF2IsrLKAgXD6kydm+Gw+VO6p8yySvIR718MtPHzErOtnlcrxFP/7i8ZdfCk6WBzntQZSzMNzvz2JPODSD63koup8rjUT9WHhrBgilbXeZuXf0EfHPlh/VwbNmSpzAeTYwuGZm2kImipmBcMbF40podLRZeXpGiIptLycwV13XNmFxhU94QxQeqox/4nXJQbaERN17BuGpyU9IFwPfFBMBKIgKb5NoB0fd9SnixcsdGzlOtZnBs8o47FeSzCUW2S6noB9yPLpDdgSINUdRnnhbgUh9aMWsLtxAXFDWTpA/oLFm4Fg/HujFtzpDIk2V8MGxsb8sPLQLChEhP/5NM87sLnrhF1uzEsdKB8jUGj4YWqZ97ZpzzDKPqO7rYJE7W3kHDEIu3qHn+IQT1LdO//0TL8JSGm8f70XTx10G+HO6aFnq5FpegvHYSOGo9TGkia/ECjliz1QoKjw9xMYsqIdt0XAaqARx115XmsR4wkO0mD6nhcVrNASkJRpLqI43CSaAzLs0xSUXIjfeS0TCtK4bSRiWau30zbqgyKWX4iZvdGNWuBz3wLLFOSWdLbZCkVO+MG0Rh6S2SB82gU8IdvFcTAMKiLTsqxHHtnXGDuiu7zddkSytUBLyXI3K6iAsMogVWNuHIo9+2ULMtGhhXXAxqFbATxGF57lZS7UybLPsBJYmU5yYYFMQnfuQoedGABsZcJSbVYHVokWEbe5rqZLKqVCkaNqvR6jOUsrKlOCl3yLi6rx43VZW46FTMNOkx9BaHu0XGRJ/ymunQjZJKFZNIdjzujfGhsjKO0638LMxymVYaT3X6WRv8AR4lVHiXjKvyym5XSCNPhutIayVgq6U5tAz5nTKuKmtavLYKbSK1Te5XjFedJijulDGmL1qVS0kUf7sOrKzwMhhjacTOFWJNwFI/1EKXu2WMD3zLvdwGWPEM/fq+O2ZsY3uy3V5uAbxSll5te8eMayqjp4WNq7qGmo87Zlxn2MfCdmq2MqCHPe+acV2iOPypt4PZBk64wbrpdISgDQ4yrtv3YcOEtAFhBTf0ondv8fDdQYQzZlb7i2RrUBf1bUFKbuaf75sxxUUroRROzuETXmsFjnTnk9J02ucO41w5AGHf6tpRv9zA84RSGLkxPnsfjGu6M4G+av0bdHuo5FLOZoV3L4xx+yiDY/kdOMv+Y3L6xqEdq8m+F7V/RivQI/QlhJRhMcGitiIp51GmLOW32w6dejniWrYDaFXhSv2QrgZbuXKL7Hw4x7aqznnBlhoHOXR+7e4ybVU0zQS61tUu1WXOZ25uJqFrUkDThZP1jDGG+2LcbFwqtg3Q7/DBJe6jM203koWut4KvANtuvBZWPGi/3RvjQ/uNQz++pwbCHF3+PJ8v14IQwlcOFCaxh623/hnri9CW2gTBWx6sQzcnTFvK8BbB9zPUgXCxKLW6hKMl5ShZ0a1AMm1wNBmgx8CJp7ywXLZ0AFtRrv/4IA1WG4ek9zkGEyhols02QIGjToxSIJ/ogR0NUZoPb1qHcuqe7bEwqZmZs8PlN6P2Prfp9zMzPYYIuwPsOh0es0i/mdkR3Oq8h7cOQewWn4yshtRZG4Rm/3V45wVnnOTAWYRfjb14hLPjO611q7y/GJhH/BQNg05XkH9h7EEAgM5X8AOfeoLmQYDzeFKVC/X3rvyFd28quD8YwXWIre416TZnyjWzDxKcptkV41OdTKr3c4W2bWhtomkPB47tRFp+k1BS+TLdV77w6O7XM/yoy72DC0MuKG6B3QyHWeULV7379Q8JVPnCP1wVdAS0Ce2n3P6okI5NSfWD/wcjNPPmiSfOWwAAAABJRU5ErkJggg=="/>
          <p:cNvSpPr>
            <a:spLocks noChangeAspect="1" noChangeArrowheads="1"/>
          </p:cNvSpPr>
          <p:nvPr/>
        </p:nvSpPr>
        <p:spPr bwMode="auto">
          <a:xfrm>
            <a:off x="155575" y="-1233488"/>
            <a:ext cx="2981325" cy="2581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7" name="Picture 6" descr="http://hendrix2.uoregon.edu/%7Edlivelyb/phys161/images/horshoe_mag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708920"/>
            <a:ext cx="3628762" cy="30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Magnetising Objects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Magnetite is a natural magnet, but it is also possible to make artificial magnets with objects containing iron, nickel or cobalt by exposing them to the magnetic field of another magnet.</a:t>
            </a:r>
          </a:p>
          <a:p>
            <a:pPr lvl="0"/>
            <a:r>
              <a:rPr lang="en-CA" b="1" i="1" dirty="0" smtClean="0"/>
              <a:t>A FERROMAGNETIC SUBSTANCE is a substance with the ability to acquire magnetic properties.</a:t>
            </a:r>
            <a:endParaRPr lang="en-CA" dirty="0" smtClean="0"/>
          </a:p>
          <a:p>
            <a:pPr lvl="0"/>
            <a:r>
              <a:rPr lang="en-CA" dirty="0" smtClean="0"/>
              <a:t>A magnet can be demagnetised by a strong, sharp blow (e.g. dropping), by heating or by placing it in a magnetic field of opposite polarity.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Magnetising Objects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b="1" i="1" dirty="0" smtClean="0"/>
              <a:t>MAGNETIC REMANENCE describes the ability of a material to acquire and conserve magnetic properties.</a:t>
            </a:r>
            <a:endParaRPr lang="en-CA" dirty="0" smtClean="0"/>
          </a:p>
          <a:p>
            <a:pPr lvl="0"/>
            <a:r>
              <a:rPr lang="en-CA" dirty="0" smtClean="0"/>
              <a:t>Magnets that have a low magnetic </a:t>
            </a:r>
            <a:r>
              <a:rPr lang="en-CA" dirty="0" err="1" smtClean="0"/>
              <a:t>remanence</a:t>
            </a:r>
            <a:r>
              <a:rPr lang="en-CA" dirty="0" smtClean="0"/>
              <a:t> (e.g. iron containing few impurities) are called temporary magnets.</a:t>
            </a:r>
          </a:p>
          <a:p>
            <a:pPr lvl="0"/>
            <a:r>
              <a:rPr lang="en-CA" dirty="0" smtClean="0"/>
              <a:t>Magnets that have a high magnetic </a:t>
            </a:r>
            <a:r>
              <a:rPr lang="en-CA" dirty="0" err="1" smtClean="0"/>
              <a:t>remanence</a:t>
            </a:r>
            <a:r>
              <a:rPr lang="en-CA" dirty="0" smtClean="0"/>
              <a:t> (e.g. steel, which is an iron carbon alloy) are called permanent magnets.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</TotalTime>
  <Words>800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Magnetism</vt:lpstr>
      <vt:lpstr>4. What is magnetism?</vt:lpstr>
      <vt:lpstr>4.1 Magnets</vt:lpstr>
      <vt:lpstr>4.1 Magnets</vt:lpstr>
      <vt:lpstr>Magnetic forces of attraction and repulsion</vt:lpstr>
      <vt:lpstr>4.2 Magnetic Fields</vt:lpstr>
      <vt:lpstr>4.2 Magnetic Fields</vt:lpstr>
      <vt:lpstr>Magnetising Objects</vt:lpstr>
      <vt:lpstr>Magnetising Objects</vt:lpstr>
      <vt:lpstr>5. Electromagnetism</vt:lpstr>
      <vt:lpstr>5.1 Magnetising by electricity</vt:lpstr>
      <vt:lpstr>5.1 Magnetising by electricity</vt:lpstr>
      <vt:lpstr>5.1 Magnetising by electricity</vt:lpstr>
      <vt:lpstr>5.1 Magnetising by electricity</vt:lpstr>
      <vt:lpstr>5.1 Magnetising by electricity</vt:lpstr>
      <vt:lpstr>Electromagnets</vt:lpstr>
      <vt:lpstr>Electromagnets</vt:lpstr>
      <vt:lpstr>5.2 Charging by Magnetism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</dc:title>
  <dc:creator>Wallace</dc:creator>
  <cp:lastModifiedBy>Wallace</cp:lastModifiedBy>
  <cp:revision>3</cp:revision>
  <dcterms:created xsi:type="dcterms:W3CDTF">2015-12-13T20:25:49Z</dcterms:created>
  <dcterms:modified xsi:type="dcterms:W3CDTF">2015-12-13T20:43:36Z</dcterms:modified>
</cp:coreProperties>
</file>